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8"/>
  </p:notesMasterIdLst>
  <p:sldIdLst>
    <p:sldId id="352" r:id="rId5"/>
    <p:sldId id="379" r:id="rId6"/>
    <p:sldId id="380" r:id="rId7"/>
    <p:sldId id="378" r:id="rId8"/>
    <p:sldId id="381" r:id="rId9"/>
    <p:sldId id="382" r:id="rId10"/>
    <p:sldId id="601" r:id="rId11"/>
    <p:sldId id="383" r:id="rId12"/>
    <p:sldId id="385" r:id="rId13"/>
    <p:sldId id="386" r:id="rId14"/>
    <p:sldId id="387" r:id="rId15"/>
    <p:sldId id="430" r:id="rId16"/>
    <p:sldId id="384" r:id="rId17"/>
    <p:sldId id="429" r:id="rId18"/>
    <p:sldId id="388" r:id="rId19"/>
    <p:sldId id="399" r:id="rId20"/>
    <p:sldId id="402" r:id="rId21"/>
    <p:sldId id="401" r:id="rId22"/>
    <p:sldId id="400" r:id="rId23"/>
    <p:sldId id="389" r:id="rId24"/>
    <p:sldId id="390" r:id="rId25"/>
    <p:sldId id="415" r:id="rId26"/>
    <p:sldId id="416" r:id="rId27"/>
    <p:sldId id="391" r:id="rId28"/>
    <p:sldId id="393" r:id="rId29"/>
    <p:sldId id="394" r:id="rId30"/>
    <p:sldId id="395" r:id="rId31"/>
    <p:sldId id="398" r:id="rId32"/>
    <p:sldId id="403" r:id="rId33"/>
    <p:sldId id="404" r:id="rId34"/>
    <p:sldId id="405" r:id="rId35"/>
    <p:sldId id="602" r:id="rId36"/>
    <p:sldId id="320" r:id="rId37"/>
    <p:sldId id="321" r:id="rId38"/>
    <p:sldId id="406" r:id="rId39"/>
    <p:sldId id="407" r:id="rId40"/>
    <p:sldId id="408" r:id="rId41"/>
    <p:sldId id="409" r:id="rId42"/>
    <p:sldId id="410" r:id="rId43"/>
    <p:sldId id="411" r:id="rId44"/>
    <p:sldId id="423" r:id="rId45"/>
    <p:sldId id="424" r:id="rId46"/>
    <p:sldId id="425" r:id="rId47"/>
    <p:sldId id="426" r:id="rId48"/>
    <p:sldId id="427" r:id="rId49"/>
    <p:sldId id="412" r:id="rId50"/>
    <p:sldId id="413" r:id="rId51"/>
    <p:sldId id="414" r:id="rId52"/>
    <p:sldId id="417" r:id="rId53"/>
    <p:sldId id="420" r:id="rId54"/>
    <p:sldId id="422" r:id="rId55"/>
    <p:sldId id="418" r:id="rId56"/>
    <p:sldId id="419" r:id="rId57"/>
    <p:sldId id="611" r:id="rId58"/>
    <p:sldId id="603" r:id="rId59"/>
    <p:sldId id="604" r:id="rId60"/>
    <p:sldId id="605" r:id="rId61"/>
    <p:sldId id="606" r:id="rId62"/>
    <p:sldId id="392" r:id="rId63"/>
    <p:sldId id="607" r:id="rId64"/>
    <p:sldId id="608" r:id="rId65"/>
    <p:sldId id="609" r:id="rId66"/>
    <p:sldId id="396" r:id="rId67"/>
    <p:sldId id="612" r:id="rId68"/>
    <p:sldId id="613" r:id="rId69"/>
    <p:sldId id="614" r:id="rId70"/>
    <p:sldId id="615" r:id="rId71"/>
    <p:sldId id="616" r:id="rId72"/>
    <p:sldId id="397" r:id="rId73"/>
    <p:sldId id="617" r:id="rId74"/>
    <p:sldId id="623" r:id="rId75"/>
    <p:sldId id="628" r:id="rId76"/>
    <p:sldId id="624" r:id="rId77"/>
    <p:sldId id="625" r:id="rId78"/>
    <p:sldId id="626" r:id="rId79"/>
    <p:sldId id="627" r:id="rId80"/>
    <p:sldId id="622" r:id="rId81"/>
    <p:sldId id="630" r:id="rId82"/>
    <p:sldId id="631" r:id="rId83"/>
    <p:sldId id="629" r:id="rId84"/>
    <p:sldId id="633" r:id="rId85"/>
    <p:sldId id="632" r:id="rId86"/>
    <p:sldId id="377" r:id="rId8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ke Adama" initials="MA" lastIdx="13" clrIdx="0">
    <p:extLst>
      <p:ext uri="{19B8F6BF-5375-455C-9EA6-DF929625EA0E}">
        <p15:presenceInfo xmlns:p15="http://schemas.microsoft.com/office/powerpoint/2012/main" userId="S-1-5-21-1388625617-2227792348-2314911966-20638" providerId="AD"/>
      </p:ext>
    </p:extLst>
  </p:cmAuthor>
  <p:cmAuthor id="2" name="André van Dalen" initials="AvD" lastIdx="8" clrIdx="1">
    <p:extLst>
      <p:ext uri="{19B8F6BF-5375-455C-9EA6-DF929625EA0E}">
        <p15:presenceInfo xmlns:p15="http://schemas.microsoft.com/office/powerpoint/2012/main" userId="S-1-5-21-3051726493-1984372219-807368530-5334" providerId="AD"/>
      </p:ext>
    </p:extLst>
  </p:cmAuthor>
  <p:cmAuthor id="3" name="Jasper Bolland" initials="JB" lastIdx="27" clrIdx="2">
    <p:extLst>
      <p:ext uri="{19B8F6BF-5375-455C-9EA6-DF929625EA0E}">
        <p15:presenceInfo xmlns:p15="http://schemas.microsoft.com/office/powerpoint/2012/main" userId="S-1-5-21-1388625617-2227792348-2314911966-20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4"/>
    <a:srgbClr val="643C91"/>
    <a:srgbClr val="00AAC8"/>
    <a:srgbClr val="E63232"/>
    <a:srgbClr val="FFCD00"/>
    <a:srgbClr val="DC4191"/>
    <a:srgbClr val="DC8EBC"/>
    <a:srgbClr val="00A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1047" autoAdjust="0"/>
  </p:normalViewPr>
  <p:slideViewPr>
    <p:cSldViewPr snapToGrid="0" snapToObjects="1">
      <p:cViewPr varScale="1">
        <p:scale>
          <a:sx n="122" d="100"/>
          <a:sy n="122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06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4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on: https://docs.confluent.io/3.0.0/quickstart.html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52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744000" y="5004000"/>
            <a:ext cx="1224000" cy="108000"/>
          </a:xfrm>
        </p:spPr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9/23/2018</a:t>
            </a:fld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903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39"/>
            <a:ext cx="6297749" cy="3020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7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resentationDomainDataLayering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javaoraclesoa.blogspot.com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technology.amis.nl/author/maarten-smeets/" TargetMode="External"/><Relationship Id="rId4" Type="http://schemas.openxmlformats.org/officeDocument/2006/relationships/hyperlink" Target="https://medium.com/@MaartenSmeetsN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monitoring-apache-kafka-confluent-control-center-video-tutorials/" TargetMode="External"/><Relationship Id="rId2" Type="http://schemas.openxmlformats.org/officeDocument/2006/relationships/hyperlink" Target="https://www.confluent.io/hub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2400" dirty="0"/>
              <a:t>Messaging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1800" dirty="0"/>
              <a:t>Maarten Smeets</a:t>
            </a:r>
            <a:br>
              <a:rPr lang="en-US" sz="1800" dirty="0"/>
            </a:br>
            <a:r>
              <a:rPr lang="en-US" sz="1800" dirty="0"/>
              <a:t>Software architect</a:t>
            </a:r>
            <a:endParaRPr lang="nl-NL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214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7703997" cy="3491999"/>
          </a:xfrm>
        </p:spPr>
        <p:txBody>
          <a:bodyPr/>
          <a:lstStyle/>
          <a:p>
            <a:r>
              <a:rPr lang="en-US" dirty="0"/>
              <a:t>Comes in many flavors</a:t>
            </a:r>
          </a:p>
          <a:p>
            <a:endParaRPr lang="en-US" dirty="0"/>
          </a:p>
          <a:p>
            <a:r>
              <a:rPr lang="en-US" dirty="0"/>
              <a:t>Enterprises often require features of the format / data used</a:t>
            </a:r>
          </a:p>
          <a:p>
            <a:pPr lvl="1"/>
            <a:r>
              <a:rPr lang="en-US" dirty="0"/>
              <a:t>Standardized (by official companies maintaining those standards, e.g. W3C) </a:t>
            </a:r>
            <a:br>
              <a:rPr lang="en-US" dirty="0"/>
            </a:br>
            <a:r>
              <a:rPr lang="en-US" dirty="0"/>
              <a:t>and proven (a history of successful implementations)</a:t>
            </a:r>
          </a:p>
          <a:p>
            <a:pPr lvl="1"/>
            <a:r>
              <a:rPr lang="en-US" dirty="0"/>
              <a:t>Must have a definition (so the message can be checked for validity)</a:t>
            </a:r>
          </a:p>
          <a:p>
            <a:pPr lvl="1"/>
            <a:r>
              <a:rPr lang="en-US" dirty="0"/>
              <a:t>Easily interpretable (by humans and machines). E.g. enables code generation</a:t>
            </a:r>
          </a:p>
          <a:p>
            <a:pPr lvl="1"/>
            <a:r>
              <a:rPr lang="en-US" dirty="0"/>
              <a:t>Efficient in transit</a:t>
            </a:r>
          </a:p>
          <a:p>
            <a:pPr lvl="1"/>
            <a:r>
              <a:rPr lang="en-US" dirty="0"/>
              <a:t>Secure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247958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described the data format? (language, 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defines the data structure?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Which are data content conventions?</a:t>
            </a:r>
          </a:p>
        </p:txBody>
      </p:sp>
    </p:spTree>
    <p:extLst>
      <p:ext uri="{BB962C8B-B14F-4D97-AF65-F5344CB8AC3E}">
        <p14:creationId xmlns:p14="http://schemas.microsoft.com/office/powerpoint/2010/main" val="52729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0993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format (e.g. XML,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definition (e.g. XSD, </a:t>
            </a:r>
            <a:r>
              <a:rPr lang="en-US" sz="1300" dirty="0" err="1"/>
              <a:t>OpenAPI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content conventions (e.g. WS-Security, JOSE)</a:t>
            </a:r>
          </a:p>
        </p:txBody>
      </p:sp>
    </p:spTree>
    <p:extLst>
      <p:ext uri="{BB962C8B-B14F-4D97-AF65-F5344CB8AC3E}">
        <p14:creationId xmlns:p14="http://schemas.microsoft.com/office/powerpoint/2010/main" val="29261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744893"/>
            <a:ext cx="7703999" cy="1944000"/>
          </a:xfrm>
        </p:spPr>
        <p:txBody>
          <a:bodyPr/>
          <a:lstStyle/>
          <a:p>
            <a:r>
              <a:rPr lang="en-GB" i="1" dirty="0"/>
              <a:t>Messaging is the creation, storage, exchange, and management of messages over a communications network.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42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FBF-9135-4DAA-8093-708D840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  <a:br>
              <a:rPr lang="en-US" dirty="0"/>
            </a:br>
            <a:r>
              <a:rPr lang="en-US" dirty="0"/>
              <a:t>An Enterprise Integration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799D-52D9-447F-A80B-578555C4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I integrate multiple applications </a:t>
            </a:r>
            <a:br>
              <a:rPr lang="en-GB" dirty="0"/>
            </a:br>
            <a:r>
              <a:rPr lang="en-GB" dirty="0"/>
              <a:t>so that they work together and can exchange information?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1A77-2617-4AC4-A62C-FC63D283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C347-D76C-4F38-A9A9-A680FCE5E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C4620-C3BF-4C9C-8EAF-6F3E16D0F793}"/>
              </a:ext>
            </a:extLst>
          </p:cNvPr>
          <p:cNvSpPr txBox="1"/>
          <p:nvPr/>
        </p:nvSpPr>
        <p:spPr>
          <a:xfrm>
            <a:off x="3912750" y="4728195"/>
            <a:ext cx="51584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https://www.enterpriseintegrationpatterns.com/patterns/messaging/Messaging.html</a:t>
            </a:r>
          </a:p>
        </p:txBody>
      </p:sp>
      <p:pic>
        <p:nvPicPr>
          <p:cNvPr id="5122" name="Picture 2" descr="https://www.enterpriseintegrationpatterns.com/img/Messaging.gif">
            <a:extLst>
              <a:ext uri="{FF2B5EF4-FFF2-40B4-BE49-F238E27FC236}">
                <a16:creationId xmlns:a16="http://schemas.microsoft.com/office/drawing/2014/main" id="{B96E6D43-305E-44AD-8AEF-01815020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6" y="2278312"/>
            <a:ext cx="3286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nterprise integration patterns">
            <a:extLst>
              <a:ext uri="{FF2B5EF4-FFF2-40B4-BE49-F238E27FC236}">
                <a16:creationId xmlns:a16="http://schemas.microsoft.com/office/drawing/2014/main" id="{FD24A5B1-1245-403C-8716-6C12F638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0" y="1282253"/>
            <a:ext cx="2526205" cy="33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9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99BE-A94A-405F-BA8B-F373D8E8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3501-04DC-4102-B8D0-26130637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7C1D4-0C8E-4883-BCCE-0A5ED8AD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6C21-0C64-4B51-846F-3191108E6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D422-67B2-40B6-B40E-C0102DBAEED4}"/>
              </a:ext>
            </a:extLst>
          </p:cNvPr>
          <p:cNvSpPr/>
          <p:nvPr/>
        </p:nvSpPr>
        <p:spPr>
          <a:xfrm>
            <a:off x="3889829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Requestor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2E07A-72C7-4BCF-A316-C7C4359F7597}"/>
              </a:ext>
            </a:extLst>
          </p:cNvPr>
          <p:cNvSpPr/>
          <p:nvPr/>
        </p:nvSpPr>
        <p:spPr>
          <a:xfrm>
            <a:off x="6564232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Replier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38B61-5B82-4AE2-ABD4-94690FCAC376}"/>
              </a:ext>
            </a:extLst>
          </p:cNvPr>
          <p:cNvCxnSpPr/>
          <p:nvPr/>
        </p:nvCxnSpPr>
        <p:spPr>
          <a:xfrm>
            <a:off x="5138057" y="1219200"/>
            <a:ext cx="14499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FF22B-4959-491C-931E-6060B329842B}"/>
              </a:ext>
            </a:extLst>
          </p:cNvPr>
          <p:cNvSpPr txBox="1"/>
          <p:nvPr/>
        </p:nvSpPr>
        <p:spPr>
          <a:xfrm>
            <a:off x="5546154" y="967744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41E49-B4CE-401D-A42A-535074B2119B}"/>
              </a:ext>
            </a:extLst>
          </p:cNvPr>
          <p:cNvCxnSpPr/>
          <p:nvPr/>
        </p:nvCxnSpPr>
        <p:spPr>
          <a:xfrm flipH="1">
            <a:off x="5138057" y="1625600"/>
            <a:ext cx="1426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77118-18B6-4584-9D56-B7BE8A0C1679}"/>
              </a:ext>
            </a:extLst>
          </p:cNvPr>
          <p:cNvSpPr txBox="1"/>
          <p:nvPr/>
        </p:nvSpPr>
        <p:spPr>
          <a:xfrm>
            <a:off x="5649828" y="1674689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Reply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894CD-A12E-4898-BC32-06669B5D36C1}"/>
              </a:ext>
            </a:extLst>
          </p:cNvPr>
          <p:cNvSpPr/>
          <p:nvPr/>
        </p:nvSpPr>
        <p:spPr>
          <a:xfrm>
            <a:off x="3135086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CC4FC-D1DA-4D3E-AD8C-DD80B77FFF66}"/>
              </a:ext>
            </a:extLst>
          </p:cNvPr>
          <p:cNvSpPr/>
          <p:nvPr/>
        </p:nvSpPr>
        <p:spPr>
          <a:xfrm>
            <a:off x="5254384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65D92-B330-476C-811A-39ECB801B34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83314" y="3551465"/>
            <a:ext cx="8710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A14104-568F-464A-A6A0-69394BFF2D80}"/>
              </a:ext>
            </a:extLst>
          </p:cNvPr>
          <p:cNvSpPr txBox="1"/>
          <p:nvPr/>
        </p:nvSpPr>
        <p:spPr>
          <a:xfrm>
            <a:off x="4516508" y="3279410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3B313-4C66-44AB-8973-B4E57E060C3E}"/>
              </a:ext>
            </a:extLst>
          </p:cNvPr>
          <p:cNvSpPr/>
          <p:nvPr/>
        </p:nvSpPr>
        <p:spPr>
          <a:xfrm>
            <a:off x="7477196" y="249592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B192E3-E51D-41B6-A054-6E1BA76D80C8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6502612" y="2757185"/>
            <a:ext cx="974584" cy="7942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FF1EC8-029E-4C2B-BC3C-3C9D3CC0F440}"/>
              </a:ext>
            </a:extLst>
          </p:cNvPr>
          <p:cNvSpPr txBox="1"/>
          <p:nvPr/>
        </p:nvSpPr>
        <p:spPr>
          <a:xfrm rot="19215816">
            <a:off x="6575809" y="2928923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7833DB-84A0-418D-8710-917F6A76A152}"/>
              </a:ext>
            </a:extLst>
          </p:cNvPr>
          <p:cNvSpPr txBox="1"/>
          <p:nvPr/>
        </p:nvSpPr>
        <p:spPr>
          <a:xfrm>
            <a:off x="4513943" y="4721403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Publish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42C1B-F061-4BD8-B873-6F8D607911B5}"/>
              </a:ext>
            </a:extLst>
          </p:cNvPr>
          <p:cNvSpPr txBox="1"/>
          <p:nvPr/>
        </p:nvSpPr>
        <p:spPr>
          <a:xfrm>
            <a:off x="6588000" y="4721403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9E0E-5CB9-453D-9C44-F27351BA1A40}"/>
              </a:ext>
            </a:extLst>
          </p:cNvPr>
          <p:cNvSpPr/>
          <p:nvPr/>
        </p:nvSpPr>
        <p:spPr>
          <a:xfrm>
            <a:off x="7477196" y="329020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FD7E65-242A-4DD6-A964-947ED2D8DD47}"/>
              </a:ext>
            </a:extLst>
          </p:cNvPr>
          <p:cNvSpPr/>
          <p:nvPr/>
        </p:nvSpPr>
        <p:spPr>
          <a:xfrm>
            <a:off x="7477196" y="4081027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F4A66-0486-40BB-BFC4-A51B6C7EE82F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6502612" y="3551465"/>
            <a:ext cx="97458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4346D0-F052-4ABA-8C1C-71EDA8BF5052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6502612" y="3551465"/>
            <a:ext cx="974584" cy="7908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8E59E7-362D-4393-9AC1-EF1C98BAE9A6}"/>
              </a:ext>
            </a:extLst>
          </p:cNvPr>
          <p:cNvSpPr txBox="1"/>
          <p:nvPr/>
        </p:nvSpPr>
        <p:spPr>
          <a:xfrm>
            <a:off x="6723107" y="3331154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FC766-CC18-4E0C-958A-8FBD68683251}"/>
              </a:ext>
            </a:extLst>
          </p:cNvPr>
          <p:cNvSpPr txBox="1"/>
          <p:nvPr/>
        </p:nvSpPr>
        <p:spPr>
          <a:xfrm rot="2385039">
            <a:off x="6743367" y="3810300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8961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407259" cy="3780000"/>
          </a:xfrm>
        </p:spPr>
        <p:txBody>
          <a:bodyPr/>
          <a:lstStyle/>
          <a:p>
            <a:r>
              <a:rPr lang="en-US" dirty="0"/>
              <a:t>Synchronous: </a:t>
            </a:r>
            <a:r>
              <a:rPr lang="en-GB" dirty="0"/>
              <a:t>provides an immediate response to a query. </a:t>
            </a:r>
            <a:br>
              <a:rPr lang="en-GB" dirty="0"/>
            </a:br>
            <a:r>
              <a:rPr lang="en-GB" dirty="0"/>
              <a:t>The client will wait until the server sends back the response message</a:t>
            </a:r>
          </a:p>
          <a:p>
            <a:endParaRPr lang="en-GB" dirty="0"/>
          </a:p>
          <a:p>
            <a:pPr lvl="1"/>
            <a:r>
              <a:rPr lang="en-GB" dirty="0"/>
              <a:t>Benefits: the client has an immediate answer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Challenges</a:t>
            </a:r>
          </a:p>
          <a:p>
            <a:pPr lvl="2"/>
            <a:r>
              <a:rPr lang="en-GB" dirty="0"/>
              <a:t>Front-end experience; the client has to wait</a:t>
            </a:r>
          </a:p>
          <a:p>
            <a:pPr lvl="2"/>
            <a:r>
              <a:rPr lang="en-GB" dirty="0"/>
              <a:t>Performance. The called server needs to respond in time (timeout settings) since a connection is kept open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90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181A-7E8B-42A1-8177-C7EDA383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Synchronous. Some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15C-9E27-4259-8859-B16A212D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GB" sz="1400" dirty="0"/>
              <a:t>Don’t use if you expect the reply to possibly take longer than 1 minute (a regularly used timeout)</a:t>
            </a:r>
          </a:p>
          <a:p>
            <a:endParaRPr lang="en-GB" sz="1400" dirty="0"/>
          </a:p>
          <a:p>
            <a:r>
              <a:rPr lang="en-GB" sz="1400" dirty="0"/>
              <a:t>Use only for services which provide quick responses (a couple of seconds max)</a:t>
            </a:r>
          </a:p>
          <a:p>
            <a:endParaRPr lang="en-GB" sz="1400" dirty="0"/>
          </a:p>
          <a:p>
            <a:r>
              <a:rPr lang="en-GB" sz="1400" dirty="0"/>
              <a:t>Use for services of which you need an immediate reply for further processing</a:t>
            </a:r>
          </a:p>
          <a:p>
            <a:endParaRPr lang="en-GB" sz="1400" dirty="0"/>
          </a:p>
          <a:p>
            <a:r>
              <a:rPr lang="en-GB" sz="1400" dirty="0"/>
              <a:t>Don’t have a single front-end screen (client) call many synchronous services one after each other </a:t>
            </a:r>
          </a:p>
          <a:p>
            <a:endParaRPr lang="en-GB" sz="1400" dirty="0"/>
          </a:p>
          <a:p>
            <a:r>
              <a:rPr lang="en-GB" sz="1400" dirty="0"/>
              <a:t>Think about service layering. More layers is more communication overhead, timeout challenges. </a:t>
            </a:r>
            <a:r>
              <a:rPr lang="en-GB" sz="1200" dirty="0"/>
              <a:t>Suggestion: Data (highly reusable, do not change much), Domain, Presentation (very specific, change often)</a:t>
            </a:r>
            <a:br>
              <a:rPr lang="en-GB" sz="1200" dirty="0"/>
            </a:br>
            <a:r>
              <a:rPr lang="en-GB" sz="1200" dirty="0">
                <a:hlinkClick r:id="rId2"/>
              </a:rPr>
              <a:t>https://martinfowler.com/bliki/PresentationDomainDataLayering.html</a:t>
            </a:r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Don’t use for document processing and calls to systems which have concurrency issues</a:t>
            </a:r>
          </a:p>
          <a:p>
            <a:endParaRPr lang="en-GB" sz="1400" dirty="0"/>
          </a:p>
          <a:p>
            <a:r>
              <a:rPr lang="en-GB" sz="1400" dirty="0"/>
              <a:t>What happens when retries take place? (avoid hammering when the backend is still busy processing)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17EF3-1D17-4FDA-B415-30C3B634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D0F9-4551-482D-A6DC-2790FC9CB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64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196612" cy="3780000"/>
          </a:xfrm>
        </p:spPr>
        <p:txBody>
          <a:bodyPr/>
          <a:lstStyle/>
          <a:p>
            <a:r>
              <a:rPr lang="en-US" dirty="0"/>
              <a:t>Asynchronous: Client sends a request and can continue processing. The request will be processed without the client having to wait for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callback is optional. </a:t>
            </a:r>
            <a:br>
              <a:rPr lang="en-US" dirty="0"/>
            </a:br>
            <a:r>
              <a:rPr lang="en-US" dirty="0"/>
              <a:t>The response is send back in a </a:t>
            </a:r>
            <a:br>
              <a:rPr lang="en-US" dirty="0"/>
            </a:br>
            <a:r>
              <a:rPr lang="en-US" dirty="0"/>
              <a:t>separate request to the caller </a:t>
            </a:r>
            <a:br>
              <a:rPr lang="en-US" dirty="0"/>
            </a:br>
            <a:r>
              <a:rPr lang="en-US" dirty="0"/>
              <a:t>(which needs to be listening)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callback request can be a </a:t>
            </a:r>
            <a:br>
              <a:rPr lang="en-US" dirty="0"/>
            </a:br>
            <a:r>
              <a:rPr lang="en-US" dirty="0"/>
              <a:t>webservice call or an event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 to callback:</a:t>
            </a:r>
          </a:p>
          <a:p>
            <a:pPr lvl="1"/>
            <a:r>
              <a:rPr lang="en-US" dirty="0"/>
              <a:t>polling from a client. </a:t>
            </a:r>
            <a:br>
              <a:rPr lang="en-US" dirty="0"/>
            </a:br>
            <a:r>
              <a:rPr lang="en-US" dirty="0"/>
              <a:t>This is a poor practice.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C82-7284-4984-BE8F-3040A09C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31" y="1531815"/>
            <a:ext cx="5267569" cy="34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6200-FA81-4645-AD3E-F8E7A96D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BE7F-A12D-4827-8EED-24DD1B24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The client does not have to wait</a:t>
            </a:r>
          </a:p>
          <a:p>
            <a:pPr lvl="1"/>
            <a:r>
              <a:rPr lang="en-US" dirty="0"/>
              <a:t>Client is not dependent on back-end processing time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will the client be informed once processing is complete?</a:t>
            </a:r>
          </a:p>
          <a:p>
            <a:pPr lvl="1"/>
            <a:r>
              <a:rPr lang="en-US" dirty="0"/>
              <a:t>How do you keep track of submitted </a:t>
            </a:r>
            <a:br>
              <a:rPr lang="en-US" dirty="0"/>
            </a:br>
            <a:r>
              <a:rPr lang="en-US" dirty="0"/>
              <a:t>requests and their status in general?</a:t>
            </a:r>
          </a:p>
          <a:p>
            <a:pPr lvl="1"/>
            <a:r>
              <a:rPr lang="en-US" dirty="0"/>
              <a:t>How do you avoid issues on backend systems </a:t>
            </a:r>
            <a:br>
              <a:rPr lang="en-US" dirty="0"/>
            </a:br>
            <a:r>
              <a:rPr lang="en-US" dirty="0"/>
              <a:t>once the frontend sends many processing request</a:t>
            </a:r>
          </a:p>
          <a:p>
            <a:pPr lvl="1"/>
            <a:r>
              <a:rPr lang="en-US" dirty="0"/>
              <a:t>Many customers have poor experiences with </a:t>
            </a:r>
            <a:br>
              <a:rPr lang="en-US" dirty="0"/>
            </a:br>
            <a:r>
              <a:rPr lang="en-US" dirty="0"/>
              <a:t>long running processes waiting for callbacks. </a:t>
            </a:r>
            <a:br>
              <a:rPr lang="en-US" dirty="0"/>
            </a:br>
            <a:r>
              <a:rPr lang="en-US" dirty="0"/>
              <a:t>Suppose you’re not waiting on the callback anymore</a:t>
            </a:r>
            <a:br>
              <a:rPr lang="en-US" dirty="0"/>
            </a:br>
            <a:r>
              <a:rPr lang="en-US" dirty="0"/>
              <a:t>can you receive multiple callbacks?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E96F9-AE56-4553-8730-2980B682B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4BA65-058A-4A43-83A5-69E6758FC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026" name="Picture 2" descr="Image result for no wait">
            <a:extLst>
              <a:ext uri="{FF2B5EF4-FFF2-40B4-BE49-F238E27FC236}">
                <a16:creationId xmlns:a16="http://schemas.microsoft.com/office/drawing/2014/main" id="{C133BFC0-EAD6-4C5B-BE4D-78FA13C4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62152"/>
            <a:ext cx="1154741" cy="15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B931-12BE-4E94-B590-20B40AE1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04" y="2084310"/>
            <a:ext cx="1190880" cy="1190880"/>
          </a:xfrm>
          <a:prstGeom prst="rect">
            <a:avLst/>
          </a:prstGeom>
        </p:spPr>
      </p:pic>
      <p:pic>
        <p:nvPicPr>
          <p:cNvPr id="1030" name="Picture 6" descr="Image result for status">
            <a:extLst>
              <a:ext uri="{FF2B5EF4-FFF2-40B4-BE49-F238E27FC236}">
                <a16:creationId xmlns:a16="http://schemas.microsoft.com/office/drawing/2014/main" id="{12B83A4A-3851-47D9-8BED-867F706C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03" y="3446695"/>
            <a:ext cx="1139581" cy="1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2458-3B55-4CD1-90FE-53DE1F0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B46-C847-45DD-AEC8-89EFE5AE0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1999 – 2006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Jong </a:t>
            </a:r>
            <a:r>
              <a:rPr lang="en-US" dirty="0" err="1"/>
              <a:t>Assurantiën</a:t>
            </a:r>
            <a:r>
              <a:rPr lang="en-US" dirty="0"/>
              <a:t> (2000 – 2006)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Ordina</a:t>
            </a:r>
            <a:r>
              <a:rPr lang="en-US" dirty="0"/>
              <a:t> (2006 – 2009)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Atos (2009 – 2014)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AMIS (2014 – nu)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846EE-2B9C-4C50-A775-DADD6B67F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322D-6476-4390-9F9D-9E9979D8F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1" y="536350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E61C9040-BBC4-41BD-BA8F-134C6B29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347315"/>
            <a:ext cx="1367710" cy="448609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7DED2625-4208-4FAB-96D1-55FEDD16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9" y="2658747"/>
            <a:ext cx="2086780" cy="460319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0A5651F-7561-454C-BDD9-1999F341C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24336" r="5292" b="7524"/>
          <a:stretch/>
        </p:blipFill>
        <p:spPr>
          <a:xfrm>
            <a:off x="6876933" y="4126920"/>
            <a:ext cx="2061229" cy="801590"/>
          </a:xfrm>
          <a:prstGeom prst="rect">
            <a:avLst/>
          </a:prstGeom>
        </p:spPr>
      </p:pic>
      <p:pic>
        <p:nvPicPr>
          <p:cNvPr id="9" name="Afbeelding 6">
            <a:extLst>
              <a:ext uri="{FF2B5EF4-FFF2-40B4-BE49-F238E27FC236}">
                <a16:creationId xmlns:a16="http://schemas.microsoft.com/office/drawing/2014/main" id="{BB6375FC-0F0F-4810-90DA-988757FF2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7" b="78733"/>
          <a:stretch/>
        </p:blipFill>
        <p:spPr>
          <a:xfrm>
            <a:off x="6371425" y="1596813"/>
            <a:ext cx="2374063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6368-75B2-4360-AD4E-6E846FAF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Request-reply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4D11-D564-4B53-8720-12A0118F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Requestor often gets an immediate answer (synchronous)</a:t>
            </a:r>
            <a:br>
              <a:rPr lang="en-US" dirty="0"/>
            </a:br>
            <a:r>
              <a:rPr lang="en-US" dirty="0"/>
              <a:t>Fire-and-forget is possible (asynchronous) and callback also.</a:t>
            </a:r>
          </a:p>
          <a:p>
            <a:pPr lvl="1"/>
            <a:r>
              <a:rPr lang="en-US" dirty="0"/>
              <a:t>No broker is required. Requestor communicates directly with replier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The requestor might need changes if the replier changes</a:t>
            </a:r>
          </a:p>
          <a:p>
            <a:pPr lvl="2"/>
            <a:r>
              <a:rPr lang="en-US" dirty="0"/>
              <a:t>The requestor needs to know who the replier is</a:t>
            </a:r>
          </a:p>
          <a:p>
            <a:pPr lvl="1"/>
            <a:r>
              <a:rPr lang="en-US" dirty="0"/>
              <a:t>How to deal with a broadcast scenario’s?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EBDF0-F6DE-472C-B397-48C4FC023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49382-DDC5-476A-B4F1-2A01B058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352F-900C-40CC-B8F0-91A0CC8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38" y="792000"/>
            <a:ext cx="1655998" cy="1285834"/>
          </a:xfrm>
          <a:prstGeom prst="rect">
            <a:avLst/>
          </a:prstGeom>
        </p:spPr>
      </p:pic>
      <p:pic>
        <p:nvPicPr>
          <p:cNvPr id="4098" name="Picture 2" descr="Image result for speak to group">
            <a:extLst>
              <a:ext uri="{FF2B5EF4-FFF2-40B4-BE49-F238E27FC236}">
                <a16:creationId xmlns:a16="http://schemas.microsoft.com/office/drawing/2014/main" id="{87DEED00-8083-4F23-B0B2-B3973913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99" y="2581834"/>
            <a:ext cx="1885276" cy="14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C0F1-1149-478B-95B4-AEAE41C5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99C6-297A-4945-B9AD-C6C9F5D0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 coupling (often asynchronous)</a:t>
            </a:r>
          </a:p>
          <a:p>
            <a:pPr lvl="2"/>
            <a:r>
              <a:rPr lang="en-US" dirty="0"/>
              <a:t>The producer does not need to know the consumers</a:t>
            </a:r>
          </a:p>
          <a:p>
            <a:pPr lvl="2"/>
            <a:r>
              <a:rPr lang="en-US" dirty="0"/>
              <a:t>Consumers can be added and removed</a:t>
            </a:r>
            <a:br>
              <a:rPr lang="en-US" dirty="0"/>
            </a:br>
            <a:r>
              <a:rPr lang="en-US" dirty="0"/>
              <a:t>without impact to the producer</a:t>
            </a:r>
          </a:p>
          <a:p>
            <a:pPr lvl="2"/>
            <a:r>
              <a:rPr lang="en-US" dirty="0"/>
              <a:t>A single message can be consumed by multiple </a:t>
            </a:r>
            <a:br>
              <a:rPr lang="en-US" dirty="0"/>
            </a:br>
            <a:r>
              <a:rPr lang="en-US" dirty="0"/>
              <a:t>consumers (broadcast)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The producer does not receive replies (no feedback)</a:t>
            </a:r>
          </a:p>
          <a:p>
            <a:pPr lvl="1"/>
            <a:r>
              <a:rPr lang="en-US" dirty="0"/>
              <a:t>The producer does not know if and which </a:t>
            </a:r>
            <a:br>
              <a:rPr lang="en-US" dirty="0"/>
            </a:br>
            <a:r>
              <a:rPr lang="en-US" dirty="0"/>
              <a:t>consumers have picked up the message</a:t>
            </a:r>
          </a:p>
          <a:p>
            <a:pPr lvl="1"/>
            <a:r>
              <a:rPr lang="en-US" dirty="0"/>
              <a:t>A broker is required to publish to and subscribe 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B4D7D-BF4E-46E9-A139-BDC7430F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05B0-E1C5-4E46-B686-D435ED637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5122" name="Picture 2" descr="Image result for loose">
            <a:extLst>
              <a:ext uri="{FF2B5EF4-FFF2-40B4-BE49-F238E27FC236}">
                <a16:creationId xmlns:a16="http://schemas.microsoft.com/office/drawing/2014/main" id="{EB9A3128-B135-420A-B5B0-3C84D231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68" y="934357"/>
            <a:ext cx="1812938" cy="1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ire and forget">
            <a:extLst>
              <a:ext uri="{FF2B5EF4-FFF2-40B4-BE49-F238E27FC236}">
                <a16:creationId xmlns:a16="http://schemas.microsoft.com/office/drawing/2014/main" id="{7121CDC4-48B4-4D4C-8C45-35CE633E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5" y="3150636"/>
            <a:ext cx="2100988" cy="14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7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545-10A7-41AD-A3A3-121719B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A2F2-B3A6-4752-9813-C8F56061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Throttling</a:t>
            </a:r>
            <a:br>
              <a:rPr lang="en-US" dirty="0"/>
            </a:br>
            <a:r>
              <a:rPr lang="en-US" dirty="0" err="1"/>
              <a:t>Debatching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Spread processing over a longer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Concurrency</a:t>
            </a:r>
            <a:br>
              <a:rPr lang="en-US" dirty="0"/>
            </a:br>
            <a:r>
              <a:rPr lang="en-US" dirty="0"/>
              <a:t>Suppose a system can only </a:t>
            </a:r>
            <a:br>
              <a:rPr lang="en-US" dirty="0"/>
            </a:br>
            <a:r>
              <a:rPr lang="en-US" dirty="0"/>
              <a:t>handle x much simultaneous</a:t>
            </a:r>
            <a:br>
              <a:rPr lang="en-US" dirty="0"/>
            </a:br>
            <a:r>
              <a:rPr lang="en-US" dirty="0"/>
              <a:t>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DABE-DABD-4333-BCC3-61AD52D6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61BA8-C290-4A73-A0C7-1F8548C3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026" name="Picture 2" descr="Image result for funnel">
            <a:extLst>
              <a:ext uri="{FF2B5EF4-FFF2-40B4-BE49-F238E27FC236}">
                <a16:creationId xmlns:a16="http://schemas.microsoft.com/office/drawing/2014/main" id="{000F3779-A46F-4E7B-8509-FB99E39A5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9067"/>
          <a:stretch/>
        </p:blipFill>
        <p:spPr bwMode="auto">
          <a:xfrm>
            <a:off x="7344002" y="988397"/>
            <a:ext cx="1721844" cy="15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sh desks">
            <a:extLst>
              <a:ext uri="{FF2B5EF4-FFF2-40B4-BE49-F238E27FC236}">
                <a16:creationId xmlns:a16="http://schemas.microsoft.com/office/drawing/2014/main" id="{D3A21750-04D0-41A4-9C0D-C9F7E66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79" y="3120042"/>
            <a:ext cx="2837258" cy="15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13971-53B2-447D-ADC7-9571CF49B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45" b="11361"/>
          <a:stretch/>
        </p:blipFill>
        <p:spPr>
          <a:xfrm>
            <a:off x="4373979" y="964286"/>
            <a:ext cx="2837258" cy="15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FB61-A054-4245-A2CA-BFC27651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6B1D-44E6-4037-962F-0062183F3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6AC3-C73F-4556-9ADC-CF32C5C7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0DEEE-DDAE-447C-B22E-71420497C509}"/>
              </a:ext>
            </a:extLst>
          </p:cNvPr>
          <p:cNvSpPr/>
          <p:nvPr/>
        </p:nvSpPr>
        <p:spPr>
          <a:xfrm>
            <a:off x="4546095" y="1654277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E9B44-EDC0-43FC-A076-001FB9EF977D}"/>
              </a:ext>
            </a:extLst>
          </p:cNvPr>
          <p:cNvSpPr/>
          <p:nvPr/>
        </p:nvSpPr>
        <p:spPr>
          <a:xfrm>
            <a:off x="6859448" y="1857476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2E06E9-B602-4C18-B7C2-CB4B07380DE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952865" y="2052861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9FD4FC-0DE5-4D69-A73E-571B0EE84F4F}"/>
              </a:ext>
            </a:extLst>
          </p:cNvPr>
          <p:cNvSpPr/>
          <p:nvPr/>
        </p:nvSpPr>
        <p:spPr>
          <a:xfrm>
            <a:off x="5483940" y="936000"/>
            <a:ext cx="2258646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I’ve got a new message for you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F0979-5E77-4F33-9C85-8693D7602886}"/>
              </a:ext>
            </a:extLst>
          </p:cNvPr>
          <p:cNvSpPr txBox="1"/>
          <p:nvPr/>
        </p:nvSpPr>
        <p:spPr>
          <a:xfrm>
            <a:off x="976056" y="1223323"/>
            <a:ext cx="2181687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broker takes action </a:t>
            </a:r>
            <a:br>
              <a:rPr lang="en-US" sz="1300" dirty="0"/>
            </a:br>
            <a:r>
              <a:rPr lang="en-US" sz="1300" dirty="0"/>
              <a:t>to inform the consumer</a:t>
            </a:r>
          </a:p>
          <a:p>
            <a:endParaRPr lang="en-US" sz="1300" dirty="0"/>
          </a:p>
          <a:p>
            <a:r>
              <a:rPr lang="en-US" sz="1300" dirty="0"/>
              <a:t>Broker takes responsibility of </a:t>
            </a:r>
            <a:br>
              <a:rPr lang="en-US" sz="1300" dirty="0"/>
            </a:br>
            <a:r>
              <a:rPr lang="en-US" sz="1300" dirty="0"/>
              <a:t>keeping track of consumers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A54-21B9-45BD-84F3-B400FC66F16F}"/>
              </a:ext>
            </a:extLst>
          </p:cNvPr>
          <p:cNvSpPr/>
          <p:nvPr/>
        </p:nvSpPr>
        <p:spPr>
          <a:xfrm>
            <a:off x="4546095" y="3727353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DBCC5-0004-4E62-A4DA-9D026EFDF387}"/>
              </a:ext>
            </a:extLst>
          </p:cNvPr>
          <p:cNvSpPr/>
          <p:nvPr/>
        </p:nvSpPr>
        <p:spPr>
          <a:xfrm>
            <a:off x="6859448" y="3930552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CB30F27-FE32-4657-AE08-E1E4201BEC02}"/>
              </a:ext>
            </a:extLst>
          </p:cNvPr>
          <p:cNvSpPr/>
          <p:nvPr/>
        </p:nvSpPr>
        <p:spPr>
          <a:xfrm>
            <a:off x="6406156" y="3142022"/>
            <a:ext cx="1148862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DDC7B8-4727-4644-A906-82D42637B6A8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5952865" y="4125937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8C94CF45-EF15-4ADC-AC6E-57654EC60917}"/>
              </a:ext>
            </a:extLst>
          </p:cNvPr>
          <p:cNvSpPr/>
          <p:nvPr/>
        </p:nvSpPr>
        <p:spPr>
          <a:xfrm>
            <a:off x="7660525" y="3208951"/>
            <a:ext cx="1148862" cy="586154"/>
          </a:xfrm>
          <a:prstGeom prst="wedgeEllipseCallout">
            <a:avLst>
              <a:gd name="adj1" fmla="val -127026"/>
              <a:gd name="adj2" fmla="val 6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7BA84D0-39BF-4DB6-8C70-BE372CDE03E7}"/>
              </a:ext>
            </a:extLst>
          </p:cNvPr>
          <p:cNvSpPr/>
          <p:nvPr/>
        </p:nvSpPr>
        <p:spPr>
          <a:xfrm>
            <a:off x="6103446" y="4395200"/>
            <a:ext cx="1148862" cy="586154"/>
          </a:xfrm>
          <a:prstGeom prst="wedgeEllipseCallout">
            <a:avLst>
              <a:gd name="adj1" fmla="val -10700"/>
              <a:gd name="adj2" fmla="val -7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149C69E-2AFA-4BE4-ADD6-E51111D62811}"/>
              </a:ext>
            </a:extLst>
          </p:cNvPr>
          <p:cNvSpPr/>
          <p:nvPr/>
        </p:nvSpPr>
        <p:spPr>
          <a:xfrm>
            <a:off x="5151787" y="2865901"/>
            <a:ext cx="1148862" cy="586154"/>
          </a:xfrm>
          <a:prstGeom prst="wedgeEllipseCallout">
            <a:avLst>
              <a:gd name="adj1" fmla="val 61409"/>
              <a:gd name="adj2" fmla="val 13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021A7-987A-40FD-A292-2D6AFA613A14}"/>
              </a:ext>
            </a:extLst>
          </p:cNvPr>
          <p:cNvSpPr txBox="1"/>
          <p:nvPr/>
        </p:nvSpPr>
        <p:spPr>
          <a:xfrm>
            <a:off x="976056" y="2865901"/>
            <a:ext cx="270106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consumer takes action </a:t>
            </a:r>
            <a:br>
              <a:rPr lang="en-US" sz="1300" dirty="0"/>
            </a:br>
            <a:r>
              <a:rPr lang="en-US" sz="1300" dirty="0"/>
              <a:t>by requesting the broker </a:t>
            </a:r>
            <a:br>
              <a:rPr lang="en-US" sz="1300" dirty="0"/>
            </a:br>
            <a:r>
              <a:rPr lang="en-US" sz="1300" dirty="0"/>
              <a:t>regularly for new messages</a:t>
            </a:r>
          </a:p>
          <a:p>
            <a:endParaRPr lang="en-US" sz="1300" dirty="0"/>
          </a:p>
          <a:p>
            <a:r>
              <a:rPr lang="en-US" sz="1300" dirty="0"/>
              <a:t>Consumer is responsible for </a:t>
            </a:r>
            <a:br>
              <a:rPr lang="en-US" sz="1300" dirty="0"/>
            </a:br>
            <a:r>
              <a:rPr lang="en-US" sz="1300" dirty="0"/>
              <a:t>fetching messages</a:t>
            </a:r>
          </a:p>
          <a:p>
            <a:endParaRPr lang="en-US" sz="1300" dirty="0"/>
          </a:p>
          <a:p>
            <a:r>
              <a:rPr lang="en-US" sz="1300" dirty="0"/>
              <a:t>Never do this with many web clients!</a:t>
            </a:r>
          </a:p>
        </p:txBody>
      </p:sp>
    </p:spTree>
    <p:extLst>
      <p:ext uri="{BB962C8B-B14F-4D97-AF65-F5344CB8AC3E}">
        <p14:creationId xmlns:p14="http://schemas.microsoft.com/office/powerpoint/2010/main" val="290064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Posting a Twitter message</a:t>
            </a:r>
          </a:p>
          <a:p>
            <a:endParaRPr lang="en-US" dirty="0"/>
          </a:p>
          <a:p>
            <a:r>
              <a:rPr lang="en-US" dirty="0"/>
              <a:t>Requesting a loan</a:t>
            </a:r>
          </a:p>
          <a:p>
            <a:endParaRPr lang="en-US" dirty="0"/>
          </a:p>
          <a:p>
            <a:r>
              <a:rPr lang="en-US" dirty="0"/>
              <a:t>Buying a vegetables at the supermarket</a:t>
            </a:r>
          </a:p>
          <a:p>
            <a:endParaRPr lang="en-US" dirty="0"/>
          </a:p>
          <a:p>
            <a:r>
              <a:rPr lang="en-US" dirty="0"/>
              <a:t>Buying a new laptop online</a:t>
            </a:r>
          </a:p>
          <a:p>
            <a:endParaRPr lang="en-US" dirty="0"/>
          </a:p>
          <a:p>
            <a:r>
              <a:rPr lang="en-US" dirty="0"/>
              <a:t>Giving a presentation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987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Posting a Twitter message			Asynchronous publish-subscribe</a:t>
            </a:r>
          </a:p>
          <a:p>
            <a:endParaRPr lang="en-US" dirty="0"/>
          </a:p>
          <a:p>
            <a:r>
              <a:rPr lang="en-US" dirty="0"/>
              <a:t>Requesting a loan				Asynchronous, request-reply</a:t>
            </a:r>
          </a:p>
          <a:p>
            <a:endParaRPr lang="en-US" dirty="0"/>
          </a:p>
          <a:p>
            <a:r>
              <a:rPr lang="en-US" dirty="0"/>
              <a:t>Buying a vegetables at the supermarket	Synchronous, request-reply</a:t>
            </a:r>
          </a:p>
          <a:p>
            <a:endParaRPr lang="en-US" dirty="0"/>
          </a:p>
          <a:p>
            <a:r>
              <a:rPr lang="en-US" dirty="0"/>
              <a:t>Buying a new laptop online			Asynchronous, request-reply</a:t>
            </a:r>
            <a:br>
              <a:rPr lang="en-US" dirty="0"/>
            </a:br>
            <a:r>
              <a:rPr lang="en-US" dirty="0"/>
              <a:t>						</a:t>
            </a:r>
          </a:p>
          <a:p>
            <a:r>
              <a:rPr lang="en-US" dirty="0"/>
              <a:t>Giving a presentation				Synchronous, publish-subscribe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809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</a:t>
            </a:r>
          </a:p>
          <a:p>
            <a:endParaRPr lang="en-US" dirty="0"/>
          </a:p>
          <a:p>
            <a:r>
              <a:rPr lang="en-US" dirty="0"/>
              <a:t>Converting and storing a document</a:t>
            </a:r>
          </a:p>
          <a:p>
            <a:endParaRPr lang="en-US" dirty="0"/>
          </a:p>
          <a:p>
            <a:r>
              <a:rPr lang="en-US" dirty="0"/>
              <a:t>Visiting a website</a:t>
            </a:r>
          </a:p>
          <a:p>
            <a:endParaRPr lang="en-US" dirty="0"/>
          </a:p>
          <a:p>
            <a:r>
              <a:rPr lang="en-US" dirty="0"/>
              <a:t>Processing sensor data (IoT)</a:t>
            </a:r>
          </a:p>
          <a:p>
            <a:endParaRPr lang="en-US" dirty="0"/>
          </a:p>
          <a:p>
            <a:r>
              <a:rPr lang="en-US" dirty="0"/>
              <a:t>Displaying real-time data in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526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			Synchronous, request/reply</a:t>
            </a:r>
          </a:p>
          <a:p>
            <a:endParaRPr lang="en-US" dirty="0"/>
          </a:p>
          <a:p>
            <a:r>
              <a:rPr lang="en-US" dirty="0"/>
              <a:t>Converting and storing a document		Asynchronous, publish-subscribe</a:t>
            </a:r>
          </a:p>
          <a:p>
            <a:endParaRPr lang="en-US" dirty="0"/>
          </a:p>
          <a:p>
            <a:r>
              <a:rPr lang="en-US" dirty="0"/>
              <a:t>Visiting a website				Synchronous, request/reply</a:t>
            </a:r>
          </a:p>
          <a:p>
            <a:endParaRPr lang="en-US" dirty="0"/>
          </a:p>
          <a:p>
            <a:r>
              <a:rPr lang="en-US" dirty="0"/>
              <a:t>Processing sensor data (IoT)			Asynchronous, publish-subscribe</a:t>
            </a:r>
          </a:p>
          <a:p>
            <a:endParaRPr lang="en-US" dirty="0"/>
          </a:p>
          <a:p>
            <a:r>
              <a:rPr lang="en-US" dirty="0"/>
              <a:t>Displaying real-time data in dashboards	Asynchronous, 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32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F91F-7E72-49B2-946D-0864D39C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5275-F13B-4B45-9903-CE03D973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r>
              <a:rPr lang="en-US" dirty="0"/>
              <a:t>Webservices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  <a:br>
              <a:rPr lang="en-US" dirty="0"/>
            </a:br>
            <a:r>
              <a:rPr lang="en-US" dirty="0"/>
              <a:t>Queues and topics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 descr="Image result for queue">
            <a:extLst>
              <a:ext uri="{FF2B5EF4-FFF2-40B4-BE49-F238E27FC236}">
                <a16:creationId xmlns:a16="http://schemas.microsoft.com/office/drawing/2014/main" id="{81BD783D-4FD4-4B91-AED3-0DEA0E48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6" y="2571750"/>
            <a:ext cx="2146788" cy="14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pic">
            <a:extLst>
              <a:ext uri="{FF2B5EF4-FFF2-40B4-BE49-F238E27FC236}">
                <a16:creationId xmlns:a16="http://schemas.microsoft.com/office/drawing/2014/main" id="{BFDE4672-FE60-498F-BFDC-71E62B94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15" y="2429904"/>
            <a:ext cx="2179026" cy="15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0A2FC6-B8C9-4C0A-BF5E-4FEB915C7BC5}"/>
              </a:ext>
            </a:extLst>
          </p:cNvPr>
          <p:cNvSpPr txBox="1"/>
          <p:nvPr/>
        </p:nvSpPr>
        <p:spPr>
          <a:xfrm>
            <a:off x="4321130" y="4093229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0CB49-5DF0-4006-8B01-A155E498F593}"/>
              </a:ext>
            </a:extLst>
          </p:cNvPr>
          <p:cNvSpPr txBox="1"/>
          <p:nvPr/>
        </p:nvSpPr>
        <p:spPr>
          <a:xfrm>
            <a:off x="7728078" y="4088561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991C0B-EE93-4E6B-8B58-05D9E881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29" y="713846"/>
            <a:ext cx="1655998" cy="12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C3D0-234E-454F-993E-A3852C7F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  <a:br>
              <a:rPr lang="en-US" dirty="0"/>
            </a:br>
            <a:r>
              <a:rPr lang="en-US" dirty="0"/>
              <a:t>Publish subscribe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5D362-FA12-4A01-898F-DC39ACF1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5145" y="448423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722B18-CB34-4CFD-B5CE-9CC241EAB548}"/>
              </a:ext>
            </a:extLst>
          </p:cNvPr>
          <p:cNvSpPr txBox="1">
            <a:spLocks/>
          </p:cNvSpPr>
          <p:nvPr/>
        </p:nvSpPr>
        <p:spPr>
          <a:xfrm>
            <a:off x="8265145" y="4484236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41E22-B059-4D13-8B9B-AB7F878175FE}"/>
              </a:ext>
            </a:extLst>
          </p:cNvPr>
          <p:cNvSpPr/>
          <p:nvPr/>
        </p:nvSpPr>
        <p:spPr>
          <a:xfrm>
            <a:off x="6801073" y="119305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F75AE-E375-4CCD-BE94-DA27CDD3465B}"/>
              </a:ext>
            </a:extLst>
          </p:cNvPr>
          <p:cNvSpPr/>
          <p:nvPr/>
        </p:nvSpPr>
        <p:spPr>
          <a:xfrm>
            <a:off x="6801073" y="15766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2E2D5-6BDF-4FD5-9E7F-E707BB7987D8}"/>
              </a:ext>
            </a:extLst>
          </p:cNvPr>
          <p:cNvSpPr/>
          <p:nvPr/>
        </p:nvSpPr>
        <p:spPr>
          <a:xfrm>
            <a:off x="6801073" y="1960326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1B390-14D3-4168-BEF1-1E7B762790E7}"/>
              </a:ext>
            </a:extLst>
          </p:cNvPr>
          <p:cNvSpPr/>
          <p:nvPr/>
        </p:nvSpPr>
        <p:spPr>
          <a:xfrm>
            <a:off x="4588580" y="1505670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82068-B404-48F6-AE77-14A92D243768}"/>
              </a:ext>
            </a:extLst>
          </p:cNvPr>
          <p:cNvSpPr/>
          <p:nvPr/>
        </p:nvSpPr>
        <p:spPr>
          <a:xfrm>
            <a:off x="4671381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6F1-C9B7-4DCB-8AD2-F4E7B21F7DE1}"/>
              </a:ext>
            </a:extLst>
          </p:cNvPr>
          <p:cNvSpPr/>
          <p:nvPr/>
        </p:nvSpPr>
        <p:spPr>
          <a:xfrm>
            <a:off x="5108672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F6F8E-C0F8-4218-ABB8-0B6FBAF7C757}"/>
              </a:ext>
            </a:extLst>
          </p:cNvPr>
          <p:cNvSpPr/>
          <p:nvPr/>
        </p:nvSpPr>
        <p:spPr>
          <a:xfrm>
            <a:off x="5540657" y="158264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D7AB7-15FB-45C5-B57C-5FFD72044AA3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5972643" y="1349362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909CDF-A28F-4C64-9987-3616402DC580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972643" y="1732998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23594-E614-4210-89A5-654D43344CD6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972643" y="1732998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5C5775-FF8D-4468-8CDB-667660114BF8}"/>
              </a:ext>
            </a:extLst>
          </p:cNvPr>
          <p:cNvSpPr txBox="1"/>
          <p:nvPr/>
        </p:nvSpPr>
        <p:spPr>
          <a:xfrm>
            <a:off x="5022841" y="198377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0E123-2840-48BB-ABE8-23017BB97A32}"/>
              </a:ext>
            </a:extLst>
          </p:cNvPr>
          <p:cNvCxnSpPr>
            <a:endCxn id="11" idx="1"/>
          </p:cNvCxnSpPr>
          <p:nvPr/>
        </p:nvCxnSpPr>
        <p:spPr>
          <a:xfrm>
            <a:off x="3932827" y="1732998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120343-461D-4B1D-BBC5-8FCE75865EFF}"/>
              </a:ext>
            </a:extLst>
          </p:cNvPr>
          <p:cNvSpPr txBox="1"/>
          <p:nvPr/>
        </p:nvSpPr>
        <p:spPr>
          <a:xfrm>
            <a:off x="7274630" y="124933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4573-786E-4A1F-8035-138EA495675C}"/>
              </a:ext>
            </a:extLst>
          </p:cNvPr>
          <p:cNvSpPr txBox="1"/>
          <p:nvPr/>
        </p:nvSpPr>
        <p:spPr>
          <a:xfrm>
            <a:off x="7268597" y="16329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B8F5C-5B71-418E-BE4A-EABE4E0BA66D}"/>
              </a:ext>
            </a:extLst>
          </p:cNvPr>
          <p:cNvSpPr txBox="1"/>
          <p:nvPr/>
        </p:nvSpPr>
        <p:spPr>
          <a:xfrm>
            <a:off x="7268597" y="201660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FC4FD-AA92-4638-A38F-CC4F9F5E27E1}"/>
              </a:ext>
            </a:extLst>
          </p:cNvPr>
          <p:cNvSpPr/>
          <p:nvPr/>
        </p:nvSpPr>
        <p:spPr>
          <a:xfrm>
            <a:off x="2678089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8F283-37D5-4E50-9FFF-A0A22101F4EC}"/>
              </a:ext>
            </a:extLst>
          </p:cNvPr>
          <p:cNvSpPr/>
          <p:nvPr/>
        </p:nvSpPr>
        <p:spPr>
          <a:xfrm>
            <a:off x="3115380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A9EF2-7568-4FCE-B907-1EF3E3F15A9A}"/>
              </a:ext>
            </a:extLst>
          </p:cNvPr>
          <p:cNvSpPr/>
          <p:nvPr/>
        </p:nvSpPr>
        <p:spPr>
          <a:xfrm>
            <a:off x="3547365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A8938-3F92-4883-8610-269FC0A83631}"/>
              </a:ext>
            </a:extLst>
          </p:cNvPr>
          <p:cNvSpPr txBox="1"/>
          <p:nvPr/>
        </p:nvSpPr>
        <p:spPr>
          <a:xfrm>
            <a:off x="2946542" y="1983771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613B88-3064-4A76-9D1A-10A47C4FB576}"/>
              </a:ext>
            </a:extLst>
          </p:cNvPr>
          <p:cNvSpPr/>
          <p:nvPr/>
        </p:nvSpPr>
        <p:spPr>
          <a:xfrm>
            <a:off x="4588580" y="3313218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DDC2A-AD55-41D4-A794-7FA840D16B91}"/>
              </a:ext>
            </a:extLst>
          </p:cNvPr>
          <p:cNvSpPr/>
          <p:nvPr/>
        </p:nvSpPr>
        <p:spPr>
          <a:xfrm>
            <a:off x="4671381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628E35-0BEF-4382-9BB0-BEC067C6E91F}"/>
              </a:ext>
            </a:extLst>
          </p:cNvPr>
          <p:cNvSpPr/>
          <p:nvPr/>
        </p:nvSpPr>
        <p:spPr>
          <a:xfrm>
            <a:off x="5108672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374945-5796-4F4F-8787-715373A1713A}"/>
              </a:ext>
            </a:extLst>
          </p:cNvPr>
          <p:cNvSpPr/>
          <p:nvPr/>
        </p:nvSpPr>
        <p:spPr>
          <a:xfrm>
            <a:off x="5540657" y="33901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41B526-E481-400B-8757-B79BB73578A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972643" y="3156910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6D2C32-AD02-47E3-AAE1-2D09D4F7A24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50D57C-146C-4428-8B9A-4F2ECAF06B7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694D5A-5E6D-4CFE-A3C9-6C1A7D2188C2}"/>
              </a:ext>
            </a:extLst>
          </p:cNvPr>
          <p:cNvSpPr txBox="1"/>
          <p:nvPr/>
        </p:nvSpPr>
        <p:spPr>
          <a:xfrm>
            <a:off x="5022841" y="3791320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0AED0D-2F0C-4C1B-BEEC-59F3521D2219}"/>
              </a:ext>
            </a:extLst>
          </p:cNvPr>
          <p:cNvCxnSpPr>
            <a:endCxn id="27" idx="1"/>
          </p:cNvCxnSpPr>
          <p:nvPr/>
        </p:nvCxnSpPr>
        <p:spPr>
          <a:xfrm>
            <a:off x="3932827" y="3540546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D35DE9-F304-4A36-B458-2E42089DE5DE}"/>
              </a:ext>
            </a:extLst>
          </p:cNvPr>
          <p:cNvSpPr txBox="1"/>
          <p:nvPr/>
        </p:nvSpPr>
        <p:spPr>
          <a:xfrm>
            <a:off x="8114304" y="3091801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9BC46-F06D-446E-863E-4B0D09E9BF9F}"/>
              </a:ext>
            </a:extLst>
          </p:cNvPr>
          <p:cNvSpPr/>
          <p:nvPr/>
        </p:nvSpPr>
        <p:spPr>
          <a:xfrm>
            <a:off x="2678089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29501-989E-4B80-8687-2F8E4A86B3EC}"/>
              </a:ext>
            </a:extLst>
          </p:cNvPr>
          <p:cNvSpPr/>
          <p:nvPr/>
        </p:nvSpPr>
        <p:spPr>
          <a:xfrm>
            <a:off x="3115380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4D7AD4-DBD4-4307-AE71-43437F5FED12}"/>
              </a:ext>
            </a:extLst>
          </p:cNvPr>
          <p:cNvSpPr/>
          <p:nvPr/>
        </p:nvSpPr>
        <p:spPr>
          <a:xfrm>
            <a:off x="3547365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B25297-27FC-4ED3-BBAC-2EA17C68AD9C}"/>
              </a:ext>
            </a:extLst>
          </p:cNvPr>
          <p:cNvSpPr txBox="1"/>
          <p:nvPr/>
        </p:nvSpPr>
        <p:spPr>
          <a:xfrm>
            <a:off x="2946542" y="3791319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C8DD25-026D-488F-86CF-73049ED18A8B}"/>
              </a:ext>
            </a:extLst>
          </p:cNvPr>
          <p:cNvSpPr/>
          <p:nvPr/>
        </p:nvSpPr>
        <p:spPr>
          <a:xfrm>
            <a:off x="6813043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84AF42-9F1B-49EC-8FD5-0D3A0CBF9ACD}"/>
              </a:ext>
            </a:extLst>
          </p:cNvPr>
          <p:cNvSpPr/>
          <p:nvPr/>
        </p:nvSpPr>
        <p:spPr>
          <a:xfrm>
            <a:off x="7250334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D89524-AC15-4123-B774-7F669F3D72A8}"/>
              </a:ext>
            </a:extLst>
          </p:cNvPr>
          <p:cNvSpPr/>
          <p:nvPr/>
        </p:nvSpPr>
        <p:spPr>
          <a:xfrm>
            <a:off x="7682319" y="303552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063842-92D6-4984-B292-A4DE03E6E04F}"/>
              </a:ext>
            </a:extLst>
          </p:cNvPr>
          <p:cNvSpPr/>
          <p:nvPr/>
        </p:nvSpPr>
        <p:spPr>
          <a:xfrm>
            <a:off x="6809793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7BC8F4-802E-4CCC-BB9A-7C01418CB788}"/>
              </a:ext>
            </a:extLst>
          </p:cNvPr>
          <p:cNvSpPr/>
          <p:nvPr/>
        </p:nvSpPr>
        <p:spPr>
          <a:xfrm>
            <a:off x="7247084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FAE13F-F97E-4282-A1B6-CE342DCC97DB}"/>
              </a:ext>
            </a:extLst>
          </p:cNvPr>
          <p:cNvSpPr/>
          <p:nvPr/>
        </p:nvSpPr>
        <p:spPr>
          <a:xfrm>
            <a:off x="7679069" y="3420338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2510E-12C0-479E-A096-513993AB6005}"/>
              </a:ext>
            </a:extLst>
          </p:cNvPr>
          <p:cNvSpPr/>
          <p:nvPr/>
        </p:nvSpPr>
        <p:spPr>
          <a:xfrm>
            <a:off x="6809098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DD81DF-6F21-4688-B596-CFB96048DC74}"/>
              </a:ext>
            </a:extLst>
          </p:cNvPr>
          <p:cNvSpPr/>
          <p:nvPr/>
        </p:nvSpPr>
        <p:spPr>
          <a:xfrm>
            <a:off x="7246389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4B6888-DC00-427E-810B-80276D401447}"/>
              </a:ext>
            </a:extLst>
          </p:cNvPr>
          <p:cNvSpPr txBox="1"/>
          <p:nvPr/>
        </p:nvSpPr>
        <p:spPr>
          <a:xfrm>
            <a:off x="8114304" y="34387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E95ED1-7458-480F-B819-CED98702DC6D}"/>
              </a:ext>
            </a:extLst>
          </p:cNvPr>
          <p:cNvSpPr txBox="1"/>
          <p:nvPr/>
        </p:nvSpPr>
        <p:spPr>
          <a:xfrm>
            <a:off x="8110359" y="382415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pic>
        <p:nvPicPr>
          <p:cNvPr id="52" name="Picture 4" descr="Image result for queue">
            <a:extLst>
              <a:ext uri="{FF2B5EF4-FFF2-40B4-BE49-F238E27FC236}">
                <a16:creationId xmlns:a16="http://schemas.microsoft.com/office/drawing/2014/main" id="{4C031357-FFE2-4F3A-AAB1-AB2FDADC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1" y="1237346"/>
            <a:ext cx="1661319" cy="11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topic">
            <a:extLst>
              <a:ext uri="{FF2B5EF4-FFF2-40B4-BE49-F238E27FC236}">
                <a16:creationId xmlns:a16="http://schemas.microsoft.com/office/drawing/2014/main" id="{229DEAD1-EC98-4646-964F-71BAE92E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" y="2983061"/>
            <a:ext cx="1629184" cy="11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09E4-FF8B-430F-B88B-9B92AAAB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  <a:br>
              <a:rPr lang="en-US" dirty="0"/>
            </a:br>
            <a:r>
              <a:rPr lang="en-US" dirty="0"/>
              <a:t>Customers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9FB25-6C9F-454D-A4FF-0873F4D46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07399-CAC0-4A19-BF97-E288DAA80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3D41A60E-90EA-4A66-8E92-EB32D164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" y="620985"/>
            <a:ext cx="2232248" cy="1674186"/>
          </a:xfrm>
          <a:prstGeom prst="rect">
            <a:avLst/>
          </a:prstGeom>
        </p:spPr>
      </p:pic>
      <p:pic>
        <p:nvPicPr>
          <p:cNvPr id="7" name="Afbeelding 5">
            <a:extLst>
              <a:ext uri="{FF2B5EF4-FFF2-40B4-BE49-F238E27FC236}">
                <a16:creationId xmlns:a16="http://schemas.microsoft.com/office/drawing/2014/main" id="{8C6FE275-9581-4510-BC38-74B48FEF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51" y="1334890"/>
            <a:ext cx="1308931" cy="761798"/>
          </a:xfrm>
          <a:prstGeom prst="rect">
            <a:avLst/>
          </a:prstGeom>
        </p:spPr>
      </p:pic>
      <p:pic>
        <p:nvPicPr>
          <p:cNvPr id="8" name="Afbeelding 6">
            <a:extLst>
              <a:ext uri="{FF2B5EF4-FFF2-40B4-BE49-F238E27FC236}">
                <a16:creationId xmlns:a16="http://schemas.microsoft.com/office/drawing/2014/main" id="{14D177D8-D8A3-40AC-8532-220ED2A80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3091576"/>
            <a:ext cx="1638536" cy="563247"/>
          </a:xfrm>
          <a:prstGeom prst="rect">
            <a:avLst/>
          </a:prstGeom>
        </p:spPr>
      </p:pic>
      <p:pic>
        <p:nvPicPr>
          <p:cNvPr id="9" name="Afbeelding 7">
            <a:extLst>
              <a:ext uri="{FF2B5EF4-FFF2-40B4-BE49-F238E27FC236}">
                <a16:creationId xmlns:a16="http://schemas.microsoft.com/office/drawing/2014/main" id="{239EE7CE-591A-45CA-9E8E-8DE84E8A8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7" y="3703262"/>
            <a:ext cx="1638300" cy="1228725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F181BF41-D7AC-448B-BB9F-7C65B908D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8"/>
          <a:stretch/>
        </p:blipFill>
        <p:spPr>
          <a:xfrm>
            <a:off x="6666009" y="1498449"/>
            <a:ext cx="2029316" cy="643746"/>
          </a:xfrm>
          <a:prstGeom prst="rect">
            <a:avLst/>
          </a:prstGeom>
        </p:spPr>
      </p:pic>
      <p:pic>
        <p:nvPicPr>
          <p:cNvPr id="11" name="Afbeelding 9">
            <a:extLst>
              <a:ext uri="{FF2B5EF4-FFF2-40B4-BE49-F238E27FC236}">
                <a16:creationId xmlns:a16="http://schemas.microsoft.com/office/drawing/2014/main" id="{D978D975-8C68-4A04-930E-35F7973A83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2" r="9188"/>
          <a:stretch/>
        </p:blipFill>
        <p:spPr>
          <a:xfrm>
            <a:off x="6600665" y="746617"/>
            <a:ext cx="2029316" cy="753528"/>
          </a:xfrm>
          <a:prstGeom prst="rect">
            <a:avLst/>
          </a:prstGeom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BDB9E8DE-555A-40DC-A4DB-BA695A312F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43854"/>
          <a:stretch/>
        </p:blipFill>
        <p:spPr>
          <a:xfrm>
            <a:off x="66501" y="2336581"/>
            <a:ext cx="3724795" cy="864096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7694BD3A-B018-402C-82EB-F0572286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39174" r="30910" b="32408"/>
          <a:stretch/>
        </p:blipFill>
        <p:spPr>
          <a:xfrm>
            <a:off x="4713540" y="1956482"/>
            <a:ext cx="1153167" cy="55037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51C0641-29CB-4A1F-8013-468E15833F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18415" r="16425" b="31047"/>
          <a:stretch/>
        </p:blipFill>
        <p:spPr>
          <a:xfrm>
            <a:off x="980415" y="3302616"/>
            <a:ext cx="2999167" cy="470458"/>
          </a:xfrm>
          <a:prstGeom prst="rect">
            <a:avLst/>
          </a:prstGeom>
        </p:spPr>
      </p:pic>
      <p:pic>
        <p:nvPicPr>
          <p:cNvPr id="1026" name="Picture 2" descr="Image result for eurotransplant">
            <a:extLst>
              <a:ext uri="{FF2B5EF4-FFF2-40B4-BE49-F238E27FC236}">
                <a16:creationId xmlns:a16="http://schemas.microsoft.com/office/drawing/2014/main" id="{BA5B26A0-7CB9-4185-84F4-44404E9D1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b="26754"/>
          <a:stretch/>
        </p:blipFill>
        <p:spPr bwMode="auto">
          <a:xfrm>
            <a:off x="2849502" y="3980481"/>
            <a:ext cx="2745767" cy="8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ocacef">
            <a:extLst>
              <a:ext uri="{FF2B5EF4-FFF2-40B4-BE49-F238E27FC236}">
                <a16:creationId xmlns:a16="http://schemas.microsoft.com/office/drawing/2014/main" id="{1DDAC3FD-9BFE-459F-9369-0D1A3D4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71" y="2560262"/>
            <a:ext cx="2667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zlm">
            <a:extLst>
              <a:ext uri="{FF2B5EF4-FFF2-40B4-BE49-F238E27FC236}">
                <a16:creationId xmlns:a16="http://schemas.microsoft.com/office/drawing/2014/main" id="{D230824E-86EB-4024-A7C8-7EDF95A2C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8876" r="11703" b="29391"/>
          <a:stretch/>
        </p:blipFill>
        <p:spPr bwMode="auto">
          <a:xfrm>
            <a:off x="4113560" y="669441"/>
            <a:ext cx="1324023" cy="6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F530110-27F4-4312-88EB-342A6D36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6" y="3773074"/>
            <a:ext cx="1270373" cy="843985"/>
          </a:xfrm>
          <a:prstGeom prst="rect">
            <a:avLst/>
          </a:prstGeom>
        </p:spPr>
      </p:pic>
      <p:pic>
        <p:nvPicPr>
          <p:cNvPr id="1032" name="Picture 8" descr="Image result for economische zaken en klimaat">
            <a:extLst>
              <a:ext uri="{FF2B5EF4-FFF2-40B4-BE49-F238E27FC236}">
                <a16:creationId xmlns:a16="http://schemas.microsoft.com/office/drawing/2014/main" id="{692AC2FD-96C5-48E6-A1DC-3FDE34E9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40788"/>
            <a:ext cx="2589386" cy="10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1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 need to be processed (converted and stored)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</a:t>
            </a:r>
            <a:br>
              <a:rPr lang="en-US" dirty="0"/>
            </a:br>
            <a:r>
              <a:rPr lang="en-US" dirty="0"/>
              <a:t>systems by throttling requests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14397" cy="3780000"/>
          </a:xfrm>
        </p:spPr>
        <p:txBody>
          <a:bodyPr/>
          <a:lstStyle/>
          <a:p>
            <a:r>
              <a:rPr lang="en-US" dirty="0"/>
              <a:t>Documents need to be processed (converted and stored)		Queue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			Topic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				Topic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				Queue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	Queue</a:t>
            </a:r>
            <a:br>
              <a:rPr lang="en-US" dirty="0"/>
            </a:br>
            <a:r>
              <a:rPr lang="en-US" dirty="0"/>
              <a:t>systems by throttling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66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1026" name="Picture 2" descr="Image result for kafka distributed streaming">
            <a:extLst>
              <a:ext uri="{FF2B5EF4-FFF2-40B4-BE49-F238E27FC236}">
                <a16:creationId xmlns:a16="http://schemas.microsoft.com/office/drawing/2014/main" id="{228E0DE9-F721-40C3-B7F3-5D415A16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3" y="2159387"/>
            <a:ext cx="4703805" cy="14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7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What are the drivers of change?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266311" cy="3020375"/>
          </a:xfrm>
        </p:spPr>
        <p:txBody>
          <a:bodyPr>
            <a:normAutofit/>
          </a:bodyPr>
          <a:lstStyle/>
          <a:p>
            <a:r>
              <a:rPr lang="en-US" dirty="0"/>
              <a:t>The volume and speed of data is increasing rapidly (</a:t>
            </a:r>
            <a:r>
              <a:rPr lang="en-US" dirty="0" err="1"/>
              <a:t>IoT</a:t>
            </a:r>
            <a:r>
              <a:rPr lang="en-US" dirty="0"/>
              <a:t>, Big Data)</a:t>
            </a:r>
          </a:p>
          <a:p>
            <a:endParaRPr lang="en-US" dirty="0"/>
          </a:p>
          <a:p>
            <a:r>
              <a:rPr lang="en-US" dirty="0"/>
              <a:t>Consumer push for fast sites / apps and up to date real-time information</a:t>
            </a:r>
          </a:p>
          <a:p>
            <a:endParaRPr lang="en-US" dirty="0"/>
          </a:p>
          <a:p>
            <a:r>
              <a:rPr lang="en-US" dirty="0"/>
              <a:t>Business push towards more focus on providing business value quickly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8589" y="3771900"/>
            <a:ext cx="3386822" cy="40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‘traditional solutions’ are not a fit anymore to the demands and expectations of modern times</a:t>
            </a:r>
          </a:p>
        </p:txBody>
      </p:sp>
    </p:spTree>
    <p:extLst>
      <p:ext uri="{BB962C8B-B14F-4D97-AF65-F5344CB8AC3E}">
        <p14:creationId xmlns:p14="http://schemas.microsoft.com/office/powerpoint/2010/main" val="2696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Messaging recent changes in the IT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8016382" cy="33724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Specialization</a:t>
            </a:r>
            <a:br>
              <a:rPr lang="en-US" dirty="0"/>
            </a:br>
            <a:r>
              <a:rPr lang="en-US" dirty="0"/>
              <a:t>No more big application server or platform which does everything </a:t>
            </a:r>
            <a:br>
              <a:rPr lang="en-US" dirty="0"/>
            </a:br>
            <a:r>
              <a:rPr lang="en-US" dirty="0"/>
              <a:t>but small loosely coupled components. Not ‘one size fits all’</a:t>
            </a:r>
          </a:p>
          <a:p>
            <a:endParaRPr lang="en-US" b="1" dirty="0"/>
          </a:p>
          <a:p>
            <a:r>
              <a:rPr lang="en-US" b="1" dirty="0"/>
              <a:t>Virtualization and containers</a:t>
            </a:r>
            <a:br>
              <a:rPr lang="en-US" dirty="0"/>
            </a:br>
            <a:r>
              <a:rPr lang="en-US" dirty="0"/>
              <a:t>Simplified environment provisioning</a:t>
            </a:r>
            <a:br>
              <a:rPr lang="en-US" dirty="0"/>
            </a:br>
            <a:r>
              <a:rPr lang="en-US" dirty="0"/>
              <a:t>Get up and running quickly in an isolated environment.</a:t>
            </a:r>
          </a:p>
          <a:p>
            <a:endParaRPr lang="en-US" dirty="0"/>
          </a:p>
          <a:p>
            <a:r>
              <a:rPr lang="en-US" b="1" dirty="0"/>
              <a:t>Move to open source</a:t>
            </a:r>
            <a:br>
              <a:rPr lang="en-US" dirty="0"/>
            </a:br>
            <a:r>
              <a:rPr lang="en-US" dirty="0"/>
              <a:t>Even by large software vendors like Microsoft, IBM, Oracle</a:t>
            </a:r>
          </a:p>
          <a:p>
            <a:endParaRPr lang="en-US" dirty="0"/>
          </a:p>
          <a:p>
            <a:r>
              <a:rPr lang="en-US" b="1" dirty="0" err="1"/>
              <a:t>Webscale</a:t>
            </a:r>
            <a:r>
              <a:rPr lang="en-US" b="1" dirty="0"/>
              <a:t> / Cloud</a:t>
            </a:r>
            <a:br>
              <a:rPr lang="en-US" dirty="0"/>
            </a:br>
            <a:r>
              <a:rPr lang="en-US" dirty="0"/>
              <a:t>New products are build from the ground up to be </a:t>
            </a:r>
            <a:br>
              <a:rPr lang="en-US" dirty="0"/>
            </a:br>
            <a:r>
              <a:rPr lang="en-US" dirty="0"/>
              <a:t>scalable and handle load quickly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554285" y="1434205"/>
            <a:ext cx="1473353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>
                <a:latin typeface="Comic Sans MS" panose="030F0702030302020204" pitchFamily="66" charset="0"/>
              </a:rPr>
              <a:t>42</a:t>
            </a:r>
          </a:p>
        </p:txBody>
      </p:sp>
      <p:pic>
        <p:nvPicPr>
          <p:cNvPr id="1026" name="Picture 2" descr="Afbeeldingsresultaat voor 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00" y="2046320"/>
            <a:ext cx="1373874" cy="92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2/Opensource.svg/744px-Opensourc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13" y="2954439"/>
            <a:ext cx="726249" cy="10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73" y="3723585"/>
            <a:ext cx="1130129" cy="1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515-043F-4729-9736-B2FBA8BE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0601-859D-4879-8567-19E809BC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Apache Kafka</a:t>
            </a:r>
            <a:br>
              <a:rPr lang="en-GB" dirty="0"/>
            </a:br>
            <a:r>
              <a:rPr lang="en-GB" dirty="0"/>
              <a:t>First release 2011</a:t>
            </a:r>
            <a:br>
              <a:rPr lang="en-GB" dirty="0"/>
            </a:br>
            <a:r>
              <a:rPr lang="en-GB" dirty="0"/>
              <a:t>An open-source stream-processing software platform which aims to provide a unified, high-throughput, low-latency platform for handling real-time data feeds.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A354-C296-40C1-A7A3-E470AA12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613DF-8C6B-487E-B155-41DF1E10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4098" name="Picture 2" descr="Image result for apache kafka">
            <a:extLst>
              <a:ext uri="{FF2B5EF4-FFF2-40B4-BE49-F238E27FC236}">
                <a16:creationId xmlns:a16="http://schemas.microsoft.com/office/drawing/2014/main" id="{1878167F-5287-47B0-A303-6C06EFEF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76" y="2826000"/>
            <a:ext cx="4431323" cy="13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5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56E8-B50F-4283-8DF5-013BD97A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used to be</a:t>
            </a:r>
            <a:br>
              <a:rPr lang="en-US" dirty="0"/>
            </a:br>
            <a:r>
              <a:rPr lang="en-US" dirty="0"/>
              <a:t>Publish-subscribe / Queueing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FFB3-0876-4295-87F6-994FDB25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436184"/>
            <a:ext cx="7845659" cy="3417169"/>
          </a:xfrm>
        </p:spPr>
        <p:txBody>
          <a:bodyPr numCol="2"/>
          <a:lstStyle/>
          <a:p>
            <a:pPr marL="0" indent="0">
              <a:buNone/>
            </a:pPr>
            <a:r>
              <a:rPr lang="en-GB" sz="1400" b="1" dirty="0"/>
              <a:t>Java Messaging System, JMS</a:t>
            </a:r>
          </a:p>
          <a:p>
            <a:pPr lvl="1"/>
            <a:r>
              <a:rPr lang="en-GB" sz="1400" dirty="0"/>
              <a:t>Topics</a:t>
            </a:r>
          </a:p>
          <a:p>
            <a:pPr lvl="1"/>
            <a:r>
              <a:rPr lang="en-GB" sz="1400" dirty="0"/>
              <a:t>Queues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when the consumer is offline</a:t>
            </a:r>
          </a:p>
          <a:p>
            <a:pPr lvl="1"/>
            <a:r>
              <a:rPr lang="en-GB" sz="1400" dirty="0"/>
              <a:t>By default with a topic the message is gone</a:t>
            </a:r>
          </a:p>
          <a:p>
            <a:pPr lvl="1"/>
            <a:r>
              <a:rPr lang="en-GB" sz="1400" dirty="0"/>
              <a:t>Workaround: durable subscribers</a:t>
            </a:r>
          </a:p>
          <a:p>
            <a:pPr lvl="1"/>
            <a:r>
              <a:rPr lang="en-GB" sz="1400" dirty="0"/>
              <a:t>Message </a:t>
            </a:r>
            <a:r>
              <a:rPr lang="en-GB" sz="1400" dirty="0" err="1"/>
              <a:t>buildup</a:t>
            </a:r>
            <a:r>
              <a:rPr lang="en-GB" sz="1400" dirty="0"/>
              <a:t> and monitoring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with scalability</a:t>
            </a:r>
          </a:p>
          <a:p>
            <a:pPr lvl="1"/>
            <a:r>
              <a:rPr lang="en-GB" sz="1400" dirty="0"/>
              <a:t>Difficult to efficiently scale up/down</a:t>
            </a:r>
          </a:p>
          <a:p>
            <a:pPr lvl="1"/>
            <a:r>
              <a:rPr lang="en-GB" sz="1400" dirty="0"/>
              <a:t>Cannot process a lot of messages quickly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Not flexible</a:t>
            </a:r>
          </a:p>
          <a:p>
            <a:pPr lvl="1"/>
            <a:r>
              <a:rPr lang="en-GB" sz="1400" dirty="0"/>
              <a:t>Queues / topic usually have types defined.</a:t>
            </a:r>
          </a:p>
          <a:p>
            <a:pPr lvl="1"/>
            <a:r>
              <a:rPr lang="en-GB" sz="1400" dirty="0"/>
              <a:t>Messages have predefined headers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824A-642C-49EC-88CB-1FD569E8E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6C767-D9A2-4849-9C7E-F35FB6973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3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054C-B62F-443C-842E-5A3E8328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1C5C6-1533-47B7-8A2C-392695B4C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46EC8-E50B-4DAC-9A43-8BA0F18DF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6D8D99-9C1E-4CEE-832C-44B71D7720AF}"/>
              </a:ext>
            </a:extLst>
          </p:cNvPr>
          <p:cNvSpPr txBox="1">
            <a:spLocks/>
          </p:cNvSpPr>
          <p:nvPr/>
        </p:nvSpPr>
        <p:spPr>
          <a:xfrm>
            <a:off x="-37754" y="1014693"/>
            <a:ext cx="8654995" cy="268755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Fast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Easy to 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Scalable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Loose coupling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5D804-3EF7-4E3B-9D9F-0D3143E1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32" y="3563991"/>
            <a:ext cx="1024343" cy="1024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6B18D-67E5-41AD-BA0D-08EB9121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32" y="1440747"/>
            <a:ext cx="1024344" cy="102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4A867-898F-4212-85AA-9B57823D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51" y="1416775"/>
            <a:ext cx="1229214" cy="102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F7CC1-5058-4A35-BBC3-A9B4DB36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8" y="3538751"/>
            <a:ext cx="1024344" cy="1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A34F-E7C4-4B0E-971A-E81D3F54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What is it used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C211-06EC-40B9-978C-A82068DA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Messaging</a:t>
            </a:r>
          </a:p>
          <a:p>
            <a:r>
              <a:rPr lang="en-GB" dirty="0"/>
              <a:t>Website Activity Tracking</a:t>
            </a:r>
          </a:p>
          <a:p>
            <a:r>
              <a:rPr lang="en-GB" dirty="0"/>
              <a:t>Metrics</a:t>
            </a:r>
          </a:p>
          <a:p>
            <a:r>
              <a:rPr lang="en-GB" dirty="0"/>
              <a:t>Log Aggregation</a:t>
            </a:r>
          </a:p>
          <a:p>
            <a:r>
              <a:rPr lang="en-GB" dirty="0"/>
              <a:t>Stream Processing</a:t>
            </a:r>
          </a:p>
          <a:p>
            <a:r>
              <a:rPr lang="en-GB" dirty="0"/>
              <a:t>Event Sourcing</a:t>
            </a:r>
          </a:p>
          <a:p>
            <a:r>
              <a:rPr lang="en-GB" dirty="0"/>
              <a:t>Commit Log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3345-876B-4B09-AD6F-0651CFCE9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8C13E-68EB-4BDE-B058-725292DBF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43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D98-2C81-4480-BF03-4882EDB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FB217-6584-45E7-B17C-53C25991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2CB02-A394-42EA-AAB4-15EF11352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EBAC7-B540-4FD4-BF31-8524D24626FA}"/>
              </a:ext>
            </a:extLst>
          </p:cNvPr>
          <p:cNvSpPr txBox="1"/>
          <p:nvPr/>
        </p:nvSpPr>
        <p:spPr>
          <a:xfrm>
            <a:off x="3943686" y="4701611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https://cwiki.apache.org/confluence/display/KAFKA/Powered+By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89C3D-EC2F-41E2-8A9E-3F68C4968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9" y="1163106"/>
            <a:ext cx="2640673" cy="71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B803D-466F-4E82-AB2C-B67A4D2A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053"/>
            <a:ext cx="2884890" cy="129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2FA4F-CD37-4F05-A61A-EE5F478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16" y="2447373"/>
            <a:ext cx="1385026" cy="64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5C45F-B9EF-4D58-9EC0-CB3A5ADD1C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8" b="35493"/>
          <a:stretch/>
        </p:blipFill>
        <p:spPr>
          <a:xfrm>
            <a:off x="5582269" y="4029371"/>
            <a:ext cx="2011460" cy="31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AB3EC-1CA7-4125-88B9-CFF0C3A13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18" y="1955259"/>
            <a:ext cx="1552391" cy="131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8A716-31EA-430B-877C-210C82540D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6" b="32925"/>
          <a:stretch/>
        </p:blipFill>
        <p:spPr>
          <a:xfrm>
            <a:off x="6142175" y="991918"/>
            <a:ext cx="2967948" cy="10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B660F-7A77-4FA3-932E-B8D33D9A0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91" y="494621"/>
            <a:ext cx="1552391" cy="89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8B8FD-FEBB-4378-98A7-08EF72439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52" y="3672573"/>
            <a:ext cx="1263294" cy="66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51CCD-FDED-4845-8701-FC5092055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7" y="2525279"/>
            <a:ext cx="1943823" cy="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arten_smeets\Desktop\Maarten Smeets.jpg">
            <a:extLst>
              <a:ext uri="{FF2B5EF4-FFF2-40B4-BE49-F238E27FC236}">
                <a16:creationId xmlns:a16="http://schemas.microsoft.com/office/drawing/2014/main" id="{40865EFE-CC92-4252-8013-56B62AF0C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5"/>
          <a:stretch/>
        </p:blipFill>
        <p:spPr bwMode="auto">
          <a:xfrm>
            <a:off x="6111631" y="2958022"/>
            <a:ext cx="2381747" cy="20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82F9E-8CC8-4498-80D2-6A7D8979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2370"/>
            <a:ext cx="6624000" cy="504000"/>
          </a:xfrm>
        </p:spPr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C1E-291C-4874-A909-F9359060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at AMIS since 2014</a:t>
            </a:r>
          </a:p>
          <a:p>
            <a:endParaRPr lang="en-US" dirty="0"/>
          </a:p>
          <a:p>
            <a:r>
              <a:rPr lang="en-US" dirty="0"/>
              <a:t>Several certifications</a:t>
            </a:r>
          </a:p>
          <a:p>
            <a:pPr lvl="1"/>
            <a:r>
              <a:rPr lang="en-US" dirty="0"/>
              <a:t>SOA, BPM, MCS, Java, SQL, PL/SQL, </a:t>
            </a:r>
            <a:br>
              <a:rPr lang="en-US" dirty="0"/>
            </a:br>
            <a:r>
              <a:rPr lang="en-US" dirty="0"/>
              <a:t>Mule, AWS, Scrum, Software architecture</a:t>
            </a:r>
          </a:p>
          <a:p>
            <a:endParaRPr lang="en-US" dirty="0"/>
          </a:p>
          <a:p>
            <a:r>
              <a:rPr lang="en-US" dirty="0"/>
              <a:t>Enthusiastic blogger (150+ blogs)</a:t>
            </a:r>
            <a:br>
              <a:rPr lang="en-US" dirty="0"/>
            </a:br>
            <a:r>
              <a:rPr lang="en-US" dirty="0">
                <a:hlinkClick r:id="rId3"/>
              </a:rPr>
              <a:t>http://javaoraclesoa.blogspot.com</a:t>
            </a:r>
            <a:br>
              <a:rPr lang="en-US" dirty="0"/>
            </a:br>
            <a:r>
              <a:rPr lang="en-US" dirty="0">
                <a:hlinkClick r:id="rId4"/>
              </a:rPr>
              <a:t>https://medium.com/@MaartenSmeetsNL</a:t>
            </a:r>
            <a:br>
              <a:rPr lang="en-US" dirty="0"/>
            </a:br>
            <a:r>
              <a:rPr lang="en-US" dirty="0">
                <a:hlinkClick r:id="rId5"/>
              </a:rPr>
              <a:t>https://technology.amis.nl/author/maarten-smeets/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B3D2-82E4-4F3E-B3A3-F4512415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56D7-AE01-4C9A-913F-7BD24B29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9" name="Afbeelding 6">
            <a:extLst>
              <a:ext uri="{FF2B5EF4-FFF2-40B4-BE49-F238E27FC236}">
                <a16:creationId xmlns:a16="http://schemas.microsoft.com/office/drawing/2014/main" id="{5C9E5E1A-770E-407A-B9D9-15838EF7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043" y="1730040"/>
            <a:ext cx="388176" cy="388176"/>
          </a:xfrm>
          <a:prstGeom prst="rect">
            <a:avLst/>
          </a:prstGeom>
        </p:spPr>
      </p:pic>
      <p:pic>
        <p:nvPicPr>
          <p:cNvPr id="10" name="Afbeelding 7">
            <a:extLst>
              <a:ext uri="{FF2B5EF4-FFF2-40B4-BE49-F238E27FC236}">
                <a16:creationId xmlns:a16="http://schemas.microsoft.com/office/drawing/2014/main" id="{794DB3A8-8CB3-455F-BBA5-5C135592F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48" y="2294610"/>
            <a:ext cx="388971" cy="388971"/>
          </a:xfrm>
          <a:prstGeom prst="rect">
            <a:avLst/>
          </a:prstGeom>
        </p:spPr>
      </p:pic>
      <p:sp>
        <p:nvSpPr>
          <p:cNvPr id="11" name="Tekstvak 12">
            <a:extLst>
              <a:ext uri="{FF2B5EF4-FFF2-40B4-BE49-F238E27FC236}">
                <a16:creationId xmlns:a16="http://schemas.microsoft.com/office/drawing/2014/main" id="{1CF18F15-D530-4AE5-BAE3-3B3EA56C8966}"/>
              </a:ext>
            </a:extLst>
          </p:cNvPr>
          <p:cNvSpPr txBox="1"/>
          <p:nvPr/>
        </p:nvSpPr>
        <p:spPr>
          <a:xfrm>
            <a:off x="6677219" y="233094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@</a:t>
            </a:r>
            <a:r>
              <a:rPr lang="en-US" sz="1100" dirty="0" err="1">
                <a:latin typeface="+mj-lt"/>
              </a:rPr>
              <a:t>MaartenSmeetsNL</a:t>
            </a:r>
            <a:endParaRPr lang="en-US" sz="1100" dirty="0">
              <a:latin typeface="+mj-lt"/>
            </a:endParaRPr>
          </a:p>
        </p:txBody>
      </p:sp>
      <p:sp>
        <p:nvSpPr>
          <p:cNvPr id="12" name="Tekstvak 13">
            <a:extLst>
              <a:ext uri="{FF2B5EF4-FFF2-40B4-BE49-F238E27FC236}">
                <a16:creationId xmlns:a16="http://schemas.microsoft.com/office/drawing/2014/main" id="{E25FC2BA-B555-44C8-90C6-25EFAC650C74}"/>
              </a:ext>
            </a:extLst>
          </p:cNvPr>
          <p:cNvSpPr txBox="1"/>
          <p:nvPr/>
        </p:nvSpPr>
        <p:spPr>
          <a:xfrm>
            <a:off x="6696164" y="1773005"/>
            <a:ext cx="2297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https://nl.linkedin.com/in/smeetsm</a:t>
            </a:r>
          </a:p>
        </p:txBody>
      </p:sp>
      <p:pic>
        <p:nvPicPr>
          <p:cNvPr id="13" name="Afbeelding 11">
            <a:extLst>
              <a:ext uri="{FF2B5EF4-FFF2-40B4-BE49-F238E27FC236}">
                <a16:creationId xmlns:a16="http://schemas.microsoft.com/office/drawing/2014/main" id="{363D086A-304C-4D1E-801B-E2B3B49CE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73" y="1002448"/>
            <a:ext cx="1848943" cy="6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3245-1466-45B7-A64F-35BB1E26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 in the Netherlands?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229D0-103A-4A46-90E9-74315DB65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191B6-0973-437B-A7D3-0A1BDA3A8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8DA28-7F59-4C20-900F-A72B13C2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9" b="29421"/>
          <a:stretch/>
        </p:blipFill>
        <p:spPr>
          <a:xfrm>
            <a:off x="186774" y="1086380"/>
            <a:ext cx="2151524" cy="79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87089-362A-4E95-917A-C1E709BA8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3" y="753142"/>
            <a:ext cx="2822812" cy="962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35B4-4C11-43F9-BEC2-13C9311E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4" y="2110035"/>
            <a:ext cx="2076447" cy="72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3F8AA-75DF-4A76-BF7F-0647092EA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" y="3795792"/>
            <a:ext cx="1888586" cy="79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6D374-5D68-4093-B9D7-1F41D57E2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8" y="1881160"/>
            <a:ext cx="1790875" cy="1066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BA0DC-6548-4594-B260-B26BE919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1" y="2429461"/>
            <a:ext cx="3022403" cy="794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7F7DDF-590C-4BF0-B38D-57CEF3E0E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00" y="3200586"/>
            <a:ext cx="3312318" cy="563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4EE9E-C924-49BC-88B2-4FA20155D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5" y="4158251"/>
            <a:ext cx="3041830" cy="6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3E28-523C-40E3-84D1-6691BD26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762F0-D17B-43F2-B37F-E8531F01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0885-0716-4338-91C1-EBA4923FB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26" name="Picture 2" descr="https://blog.octo.com/wp-content/uploads/2018/04/platform_chart_updated-1024x501.png">
            <a:extLst>
              <a:ext uri="{FF2B5EF4-FFF2-40B4-BE49-F238E27FC236}">
                <a16:creationId xmlns:a16="http://schemas.microsoft.com/office/drawing/2014/main" id="{EB34E917-5CA2-4514-9CBF-578F0448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" y="1078343"/>
            <a:ext cx="7438768" cy="36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866-3D56-479E-9157-F588B96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7CBFC-EF61-49F2-9854-514D877D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A8840-9F57-4A4A-B8AE-89D02D8E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2050" name="Picture 2" descr="https://blog.octo.com/wp-content/uploads/2018/04/streaming_platform_rev-1024x457.png">
            <a:extLst>
              <a:ext uri="{FF2B5EF4-FFF2-40B4-BE49-F238E27FC236}">
                <a16:creationId xmlns:a16="http://schemas.microsoft.com/office/drawing/2014/main" id="{923C851B-9725-418E-893F-A63B91D3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" y="792000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6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9A7B-21CF-4283-8D90-F99B8F6B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08B8-D707-4378-B75A-7148E831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everything is connected to Kafka, it becomes a single point of failure.</a:t>
            </a:r>
            <a:br>
              <a:rPr lang="en-US" dirty="0"/>
            </a:br>
            <a:r>
              <a:rPr lang="en-US" dirty="0"/>
              <a:t>Kafka is usually configured to be highly available, but still…</a:t>
            </a:r>
          </a:p>
          <a:p>
            <a:endParaRPr lang="en-US" dirty="0"/>
          </a:p>
          <a:p>
            <a:r>
              <a:rPr lang="en-US" dirty="0"/>
              <a:t>The positioning of Kafka is a central component where everyone publishes to and consumes from. It however</a:t>
            </a:r>
          </a:p>
          <a:p>
            <a:pPr lvl="1"/>
            <a:r>
              <a:rPr lang="en-US" dirty="0"/>
              <a:t>It is asynchronous. </a:t>
            </a:r>
          </a:p>
          <a:p>
            <a:pPr lvl="1"/>
            <a:r>
              <a:rPr lang="en-US" dirty="0"/>
              <a:t>Publish now, process later</a:t>
            </a:r>
          </a:p>
          <a:p>
            <a:pPr lvl="1"/>
            <a:r>
              <a:rPr lang="en-US" dirty="0"/>
              <a:t>Mostly suitable for backend </a:t>
            </a:r>
            <a:br>
              <a:rPr lang="en-US" dirty="0"/>
            </a:br>
            <a:r>
              <a:rPr lang="en-US" dirty="0"/>
              <a:t>or front-end fire &amp; forget</a:t>
            </a:r>
          </a:p>
          <a:p>
            <a:pPr lvl="1"/>
            <a:endParaRPr lang="en-US" dirty="0"/>
          </a:p>
          <a:p>
            <a:r>
              <a:rPr lang="en-US" dirty="0"/>
              <a:t>This is the same story as with </a:t>
            </a:r>
            <a:br>
              <a:rPr lang="en-US" dirty="0"/>
            </a:br>
            <a:r>
              <a:rPr lang="en-US" dirty="0"/>
              <a:t>the Service Bus in the past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D4F87-682A-4ABD-A69F-61057D23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D3B5E-558E-41C3-8EB6-D3C2A957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D4039-7211-4B57-9B3F-567EFCC2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36" y="2427324"/>
            <a:ext cx="5312070" cy="21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B11F-04E5-4315-9BC8-CA31E5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Challenges with a central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F8D8-99DD-462D-AB5C-AF873B82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Data modelling. </a:t>
            </a:r>
            <a:br>
              <a:rPr lang="en-US" dirty="0"/>
            </a:br>
            <a:r>
              <a:rPr lang="en-US" dirty="0"/>
              <a:t>Producers and consumers need to speak the same language</a:t>
            </a:r>
            <a:br>
              <a:rPr lang="en-US" dirty="0"/>
            </a:br>
            <a:r>
              <a:rPr lang="en-US" dirty="0"/>
              <a:t>Kafka accepts any message</a:t>
            </a:r>
            <a:br>
              <a:rPr lang="en-US" sz="1100" dirty="0"/>
            </a:br>
            <a:r>
              <a:rPr lang="en-US" sz="1100" dirty="0"/>
              <a:t>(unless you use Avro with the Schema registry)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Interfacing with different systems.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Kafka is passive and does not reach out.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(Kafka connect can act as producer/consumer)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D34D-2151-4406-9FF6-5BBB1D333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dirty="0"/>
              <a:t>Introductie AMIS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488B1-438C-4B8E-A0F7-D788E192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4098" name="Picture 2" descr="Image result for draw diagram">
            <a:extLst>
              <a:ext uri="{FF2B5EF4-FFF2-40B4-BE49-F238E27FC236}">
                <a16:creationId xmlns:a16="http://schemas.microsoft.com/office/drawing/2014/main" id="{E4CEC019-7177-49AE-B874-773A1AA1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r="5015"/>
          <a:stretch/>
        </p:blipFill>
        <p:spPr bwMode="auto">
          <a:xfrm>
            <a:off x="6318419" y="288000"/>
            <a:ext cx="2636108" cy="19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F668CB4-425D-4863-A697-E24C79AF4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 bwMode="auto">
          <a:xfrm>
            <a:off x="6657773" y="2456942"/>
            <a:ext cx="415115" cy="4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il">
            <a:extLst>
              <a:ext uri="{FF2B5EF4-FFF2-40B4-BE49-F238E27FC236}">
                <a16:creationId xmlns:a16="http://schemas.microsoft.com/office/drawing/2014/main" id="{9434DF98-E78F-42F6-BDA4-E460C1E6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20" y="2967642"/>
            <a:ext cx="759623" cy="5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C5D2B41-D2EC-4E87-9855-A75F552E8993}"/>
              </a:ext>
            </a:extLst>
          </p:cNvPr>
          <p:cNvSpPr/>
          <p:nvPr/>
        </p:nvSpPr>
        <p:spPr>
          <a:xfrm>
            <a:off x="7405151" y="2967642"/>
            <a:ext cx="759624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Image result for kafka">
            <a:extLst>
              <a:ext uri="{FF2B5EF4-FFF2-40B4-BE49-F238E27FC236}">
                <a16:creationId xmlns:a16="http://schemas.microsoft.com/office/drawing/2014/main" id="{E22BF5CC-AA5B-4098-AC89-A207136FE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0" r="65543" b="25847"/>
          <a:stretch/>
        </p:blipFill>
        <p:spPr bwMode="auto">
          <a:xfrm>
            <a:off x="8231970" y="2605685"/>
            <a:ext cx="601672" cy="8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question marks">
            <a:extLst>
              <a:ext uri="{FF2B5EF4-FFF2-40B4-BE49-F238E27FC236}">
                <a16:creationId xmlns:a16="http://schemas.microsoft.com/office/drawing/2014/main" id="{853B4CAC-466F-4138-9D09-7916FE80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467">
            <a:off x="7534678" y="2533680"/>
            <a:ext cx="500569" cy="4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7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terminology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6F14-D45F-4BFB-AB31-B4070C74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078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Broker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535081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Consumer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33DF383A-11D3-4A89-8436-37539DD0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85" y="4341309"/>
            <a:ext cx="1260729" cy="6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Zookeeper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9470D2E-B1DC-4B82-A8E7-C21A670B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6" b="10360"/>
          <a:stretch/>
        </p:blipFill>
        <p:spPr>
          <a:xfrm>
            <a:off x="4125236" y="1303324"/>
            <a:ext cx="1581699" cy="7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221693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28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5A20-B78C-4983-9C15-1670916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119E-FC6D-457A-B0D5-AA84377F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availability of brokers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Store consumer offsets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Determine the leader for each topic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6CA79-C823-4DE6-A787-CC1204C99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054A-087B-4F35-8EF9-87CDEAD9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836C-1729-402B-8263-4D524E694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936000"/>
            <a:ext cx="1809750" cy="1203485"/>
          </a:xfrm>
          <a:prstGeom prst="rect">
            <a:avLst/>
          </a:prstGeom>
        </p:spPr>
      </p:pic>
      <p:pic>
        <p:nvPicPr>
          <p:cNvPr id="7" name="Picture 2" descr="Afbeeldingsresultaat voor leader">
            <a:extLst>
              <a:ext uri="{FF2B5EF4-FFF2-40B4-BE49-F238E27FC236}">
                <a16:creationId xmlns:a16="http://schemas.microsoft.com/office/drawing/2014/main" id="{176C3B63-F2CB-42BC-ABED-B406DB5C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95" y="3622649"/>
            <a:ext cx="1458666" cy="13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fbeeldingsresultaat voor starting point">
            <a:extLst>
              <a:ext uri="{FF2B5EF4-FFF2-40B4-BE49-F238E27FC236}">
                <a16:creationId xmlns:a16="http://schemas.microsoft.com/office/drawing/2014/main" id="{1FCB58A0-AF3F-4A95-A472-BB4B36DF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45" y="2272811"/>
            <a:ext cx="1311460" cy="1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409926" y="1329271"/>
            <a:ext cx="2356148" cy="541867"/>
          </a:xfrm>
          <a:prstGeom prst="wedgeRectCallout">
            <a:avLst>
              <a:gd name="adj1" fmla="val -57138"/>
              <a:gd name="adj2" fmla="val 103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message at an offset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producer</a:t>
            </a:r>
          </a:p>
        </p:txBody>
      </p:sp>
    </p:spTree>
    <p:extLst>
      <p:ext uri="{BB962C8B-B14F-4D97-AF65-F5344CB8AC3E}">
        <p14:creationId xmlns:p14="http://schemas.microsoft.com/office/powerpoint/2010/main" val="21530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09084"/>
              </p:ext>
            </p:extLst>
          </p:nvPr>
        </p:nvGraphicFramePr>
        <p:xfrm>
          <a:off x="3304588" y="908826"/>
          <a:ext cx="5491069" cy="330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Messaging Introduction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Introduction Kafka and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8072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10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Rectangular Callout 4">
            <a:extLst>
              <a:ext uri="{FF2B5EF4-FFF2-40B4-BE49-F238E27FC236}">
                <a16:creationId xmlns:a16="http://schemas.microsoft.com/office/drawing/2014/main" id="{DF22E5E8-FF8E-45DB-AF2D-F04DAA6A90E6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</p:spTree>
    <p:extLst>
      <p:ext uri="{BB962C8B-B14F-4D97-AF65-F5344CB8AC3E}">
        <p14:creationId xmlns:p14="http://schemas.microsoft.com/office/powerpoint/2010/main" val="4070721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DA0664-80DA-4923-8440-A26A9DC18FA2}"/>
              </a:ext>
            </a:extLst>
          </p:cNvPr>
          <p:cNvSpPr txBox="1">
            <a:spLocks/>
          </p:cNvSpPr>
          <p:nvPr/>
        </p:nvSpPr>
        <p:spPr>
          <a:xfrm>
            <a:off x="214748" y="1067929"/>
            <a:ext cx="2090302" cy="1730043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Topic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Message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Offset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Producer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Partition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1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6623999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</a:t>
            </a:r>
            <a:br>
              <a:rPr lang="en-US" dirty="0"/>
            </a:br>
            <a:r>
              <a:rPr lang="en-US" dirty="0"/>
              <a:t>interaction between producer and consumer?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33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8309697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						Topics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				Publish / subscribe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					</a:t>
            </a:r>
            <a:br>
              <a:rPr lang="en-US" dirty="0"/>
            </a:br>
            <a:r>
              <a:rPr lang="en-US" dirty="0"/>
              <a:t>interaction between producer and consumer?			Asynchronous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			Pull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			Push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	Consumer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375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E7F9A-FE88-425E-9200-B886E9C0962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Workshop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17053-6BDB-46DA-8A00-8849EC6C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D42F-E7DC-4C10-B883-69F4EE22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F93575-B5CA-491C-899A-701E45A46E7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E4F57-4A8E-4E6F-862F-5DC349355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0159D-0947-4797-9F22-61BEEC1F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2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C26E-6D27-4DC0-A8A5-1551B8C8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649B-738C-49E8-B877-0E23F298D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526204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7337-FEFD-4939-BFF6-87CF7CEC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7" b="20649"/>
          <a:stretch/>
        </p:blipFill>
        <p:spPr>
          <a:xfrm>
            <a:off x="1888540" y="1017242"/>
            <a:ext cx="1811883" cy="101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9CCC7-8605-4485-B174-BD87D132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9" b="21528"/>
          <a:stretch/>
        </p:blipFill>
        <p:spPr>
          <a:xfrm>
            <a:off x="1888540" y="2207532"/>
            <a:ext cx="2600196" cy="77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2AC8F-3B61-4F3D-834E-2F2D61A3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3" y="3101459"/>
            <a:ext cx="1731381" cy="1303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980B5-2032-44DB-913A-251224FB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3" y="2139969"/>
            <a:ext cx="925095" cy="92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E0E393-0B97-43A4-A178-E95F337C3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68" y="1104820"/>
            <a:ext cx="1373483" cy="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4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8E53-72F9-4612-A1EB-44ABFB3C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Virtual machines and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F3FF4-CDC1-48FA-B3DD-070B53BDA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5F69-6AAF-47BD-B719-56D4563E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82E8-2169-4C7B-A17B-C25E480D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1258" r="7337"/>
          <a:stretch/>
        </p:blipFill>
        <p:spPr>
          <a:xfrm>
            <a:off x="1974204" y="1506995"/>
            <a:ext cx="5382976" cy="3030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607A-B72E-4042-B6FC-18F38790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5092" r="7309" b="20276"/>
          <a:stretch/>
        </p:blipFill>
        <p:spPr>
          <a:xfrm>
            <a:off x="142967" y="2649526"/>
            <a:ext cx="1476512" cy="62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ED21-5D9F-4178-9C8A-B58E3C07E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2408483"/>
            <a:ext cx="1549032" cy="1166659"/>
          </a:xfrm>
          <a:prstGeom prst="rect">
            <a:avLst/>
          </a:prstGeom>
        </p:spPr>
      </p:pic>
      <p:sp>
        <p:nvSpPr>
          <p:cNvPr id="9" name="Right Arrow 6">
            <a:extLst>
              <a:ext uri="{FF2B5EF4-FFF2-40B4-BE49-F238E27FC236}">
                <a16:creationId xmlns:a16="http://schemas.microsoft.com/office/drawing/2014/main" id="{82C3674F-9552-4194-8B9F-5D7EDF9E155A}"/>
              </a:ext>
            </a:extLst>
          </p:cNvPr>
          <p:cNvSpPr/>
          <p:nvPr/>
        </p:nvSpPr>
        <p:spPr>
          <a:xfrm flipH="1">
            <a:off x="7357181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4CDE19A-0781-414E-BE4F-526101950C79}"/>
              </a:ext>
            </a:extLst>
          </p:cNvPr>
          <p:cNvSpPr/>
          <p:nvPr/>
        </p:nvSpPr>
        <p:spPr>
          <a:xfrm rot="10800000" flipH="1">
            <a:off x="1664663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266544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C60-8E02-4142-AC75-FB8079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Why Docker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7390E-AAAE-433E-8507-2D25DA8DD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27B2-7580-43E5-A0EF-4CFB70C55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6E8AF1-41C9-475A-9E22-CBD5086A579A}"/>
              </a:ext>
            </a:extLst>
          </p:cNvPr>
          <p:cNvSpPr txBox="1">
            <a:spLocks/>
          </p:cNvSpPr>
          <p:nvPr/>
        </p:nvSpPr>
        <p:spPr>
          <a:xfrm>
            <a:off x="1003067" y="1178224"/>
            <a:ext cx="7150301" cy="2767697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With a single command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Isolated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Automated ‘installation’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Resource efficient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40A5-8CEC-4204-92F9-241D957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54" y="1593368"/>
            <a:ext cx="1037975" cy="103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7B15-3DD1-43BE-93C1-A6098DAA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14" y="1648411"/>
            <a:ext cx="982932" cy="98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8B50-11A5-44F2-8252-A35620EBC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1071" r="8672" b="9870"/>
          <a:stretch/>
        </p:blipFill>
        <p:spPr>
          <a:xfrm>
            <a:off x="2283954" y="3271108"/>
            <a:ext cx="1111190" cy="108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4BB66-DEBE-4C47-B5FB-69EE94C5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14" y="3229345"/>
            <a:ext cx="1131720" cy="11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2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52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7F9FF-891F-47B4-B3B7-560987B39DA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Afternoon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7DC829-8B13-404E-A1A9-BCFEC43E798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33530"/>
              </p:ext>
            </p:extLst>
          </p:nvPr>
        </p:nvGraphicFramePr>
        <p:xfrm>
          <a:off x="3304588" y="908826"/>
          <a:ext cx="5491069" cy="3805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3142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15:15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16:45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15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5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8D0C-B1C3-4AD5-ABF2-BCCD7E0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The docker 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D50C-A15A-4405-8D07-E4803FB0F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E306-AE59-4248-995A-C2B0DDEF4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0BAF6-C1AE-41E4-8AD4-1A80FB4C4A21}"/>
              </a:ext>
            </a:extLst>
          </p:cNvPr>
          <p:cNvSpPr txBox="1">
            <a:spLocks/>
          </p:cNvSpPr>
          <p:nvPr/>
        </p:nvSpPr>
        <p:spPr>
          <a:xfrm>
            <a:off x="587602" y="927979"/>
            <a:ext cx="7692398" cy="2990238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Docker compose. A composition of containers. Start them with docker-compose up –d</a:t>
            </a:r>
            <a:br>
              <a:rPr lang="en-US"/>
            </a:br>
            <a:r>
              <a:rPr lang="en-US"/>
              <a:t>This downloads the images and runs them in the background</a:t>
            </a:r>
          </a:p>
          <a:p>
            <a:endParaRPr lang="en-US"/>
          </a:p>
          <a:p>
            <a:r>
              <a:rPr lang="en-US"/>
              <a:t>2 containers relevant for this workshop</a:t>
            </a:r>
          </a:p>
          <a:p>
            <a:pPr lvl="1"/>
            <a:r>
              <a:rPr lang="sv-SE"/>
              <a:t>kafkaworkshop_zookeeper_1</a:t>
            </a:r>
          </a:p>
          <a:p>
            <a:pPr lvl="1"/>
            <a:r>
              <a:rPr lang="sv-SE"/>
              <a:t>kafkaworkshop_kafka1_1</a:t>
            </a:r>
          </a:p>
          <a:p>
            <a:endParaRPr lang="sv-SE"/>
          </a:p>
          <a:p>
            <a:endParaRPr lang="sv-SE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16D83-6840-49E1-8874-F8F22068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2931409"/>
            <a:ext cx="2211830" cy="16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32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8C0F-0D21-4E27-94BD-B995C8F7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Help! I screwed up!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DD016-D72C-4FCC-A372-BC5D02257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12215-8C29-46A0-836F-CD4EF851E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E75504-3DC9-4D95-89D4-6B55A369CB8B}"/>
              </a:ext>
            </a:extLst>
          </p:cNvPr>
          <p:cNvSpPr txBox="1">
            <a:spLocks/>
          </p:cNvSpPr>
          <p:nvPr/>
        </p:nvSpPr>
        <p:spPr>
          <a:xfrm>
            <a:off x="1003066" y="1400613"/>
            <a:ext cx="6306120" cy="2990329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AF34D-1B18-4CC1-8BD0-0D7F245E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71" y="3247560"/>
            <a:ext cx="2211830" cy="16658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685CE-2DE1-4F55-98FF-04F5F8C29516}"/>
              </a:ext>
            </a:extLst>
          </p:cNvPr>
          <p:cNvSpPr txBox="1">
            <a:spLocks/>
          </p:cNvSpPr>
          <p:nvPr/>
        </p:nvSpPr>
        <p:spPr>
          <a:xfrm>
            <a:off x="1003066" y="1400649"/>
            <a:ext cx="7692398" cy="2990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docker-compose stop</a:t>
            </a:r>
            <a:br>
              <a:rPr lang="en-US" dirty="0"/>
            </a:br>
            <a:r>
              <a:rPr lang="en-US" dirty="0"/>
              <a:t>Stops all containers</a:t>
            </a:r>
          </a:p>
          <a:p>
            <a:endParaRPr lang="en-US" dirty="0"/>
          </a:p>
          <a:p>
            <a:r>
              <a:rPr lang="en-US" dirty="0"/>
              <a:t>docker-compose </a:t>
            </a:r>
            <a:r>
              <a:rPr lang="en-US" dirty="0" err="1"/>
              <a:t>rm</a:t>
            </a:r>
            <a:br>
              <a:rPr lang="en-US" dirty="0"/>
            </a:br>
            <a:r>
              <a:rPr lang="en-US" dirty="0"/>
              <a:t>Removes stopped containers</a:t>
            </a:r>
          </a:p>
          <a:p>
            <a:endParaRPr lang="en-US" dirty="0"/>
          </a:p>
          <a:p>
            <a:r>
              <a:rPr lang="nl-NL" dirty="0" err="1"/>
              <a:t>docker-compose</a:t>
            </a:r>
            <a:r>
              <a:rPr lang="nl-NL" dirty="0"/>
              <a:t> up –d</a:t>
            </a:r>
            <a:br>
              <a:rPr lang="nl-NL" dirty="0"/>
            </a:br>
            <a:r>
              <a:rPr lang="nl-NL" dirty="0" err="1"/>
              <a:t>Creates</a:t>
            </a:r>
            <a:r>
              <a:rPr lang="nl-NL" dirty="0"/>
              <a:t> new containers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images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6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C765-0FEA-4423-A731-06BA410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Console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9DF4-2259-4532-8950-60211008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-topics</a:t>
            </a:r>
          </a:p>
          <a:p>
            <a:pPr lvl="1"/>
            <a:r>
              <a:rPr lang="en-US" dirty="0"/>
              <a:t>Create topics, delete topics, describe topics, …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-console-producer</a:t>
            </a:r>
          </a:p>
          <a:p>
            <a:pPr lvl="1"/>
            <a:r>
              <a:rPr lang="en-US" dirty="0"/>
              <a:t>Produce messages from the console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-console-consumer</a:t>
            </a:r>
          </a:p>
          <a:p>
            <a:pPr lvl="1"/>
            <a:r>
              <a:rPr lang="en-US" dirty="0"/>
              <a:t>Consume messages from the console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641D-7EF8-48F6-A33B-C819225E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21B-9091-493A-B53A-E91CDAD0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2423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BEA8-B0E7-4E82-8D25-F1299F15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2447-F621-4E92-A9ED-BAF8F645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workshop and presentation from: https://github.com/MaartenSmeets/talentlaunch</a:t>
            </a:r>
          </a:p>
          <a:p>
            <a:endParaRPr lang="en-US" dirty="0"/>
          </a:p>
          <a:p>
            <a:r>
              <a:rPr lang="en-US" dirty="0"/>
              <a:t>Getting started with the VM</a:t>
            </a:r>
          </a:p>
          <a:p>
            <a:endParaRPr lang="en-US" dirty="0"/>
          </a:p>
          <a:p>
            <a:r>
              <a:rPr lang="en-US" dirty="0"/>
              <a:t>Getting started with Kafka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E7B1-8DB8-4D6B-872E-359EE18F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44E6-5CE2-4A4B-8E4C-217B2E133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98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ADF33-95D9-43D7-9336-FB95B309314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clients</a:t>
            </a:r>
          </a:p>
          <a:p>
            <a:endParaRPr lang="en-US" dirty="0"/>
          </a:p>
          <a:p>
            <a:r>
              <a:rPr lang="en-US" dirty="0"/>
              <a:t>Node</a:t>
            </a:r>
          </a:p>
          <a:p>
            <a:endParaRPr lang="en-US" dirty="0"/>
          </a:p>
          <a:p>
            <a:r>
              <a:rPr lang="en-US" dirty="0"/>
              <a:t>Postman +</a:t>
            </a:r>
          </a:p>
          <a:p>
            <a:r>
              <a:rPr lang="en-US" dirty="0"/>
              <a:t>REST proxy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C8321-AB7D-46AE-9999-B1375484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2892F9-1851-4308-B3FA-AF68698E08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BE4A1-DED5-46E9-A555-F208F397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299A-E042-4E33-A391-8441F4D75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B159A-78F7-4F90-9390-423FD7A9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0" y="1298512"/>
            <a:ext cx="2018178" cy="2018178"/>
          </a:xfrm>
          <a:prstGeom prst="rect">
            <a:avLst/>
          </a:prstGeom>
        </p:spPr>
      </p:pic>
      <p:pic>
        <p:nvPicPr>
          <p:cNvPr id="9" name="Picture 2" descr="Image result for postman">
            <a:extLst>
              <a:ext uri="{FF2B5EF4-FFF2-40B4-BE49-F238E27FC236}">
                <a16:creationId xmlns:a16="http://schemas.microsoft.com/office/drawing/2014/main" id="{1B0DE308-5245-4FCB-93C7-C8B8C84F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48" y="2927389"/>
            <a:ext cx="1230610" cy="12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5D2E-B853-4ABE-9D9D-EB7B92DB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Node.JS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06D3-9762-4037-AB99-BDF1C27B2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BA517-FDD8-4549-B2A8-272E105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86B05-30C4-441C-88D4-BF0B2E436952}"/>
              </a:ext>
            </a:extLst>
          </p:cNvPr>
          <p:cNvSpPr txBox="1">
            <a:spLocks/>
          </p:cNvSpPr>
          <p:nvPr/>
        </p:nvSpPr>
        <p:spPr>
          <a:xfrm>
            <a:off x="1011256" y="1372976"/>
            <a:ext cx="7926798" cy="302037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JavaScript runtime</a:t>
            </a:r>
            <a:br>
              <a:rPr lang="en-US"/>
            </a:br>
            <a:r>
              <a:rPr lang="en-US"/>
              <a:t>Compare to a JVM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Extremely fast</a:t>
            </a:r>
            <a:br>
              <a:rPr lang="en-US"/>
            </a:br>
            <a:r>
              <a:rPr lang="en-US"/>
              <a:t>Based on Google’s V8 engine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9D988A-DBFD-45CC-B283-BCBBB9A8426C}"/>
              </a:ext>
            </a:extLst>
          </p:cNvPr>
          <p:cNvSpPr txBox="1">
            <a:spLocks/>
          </p:cNvSpPr>
          <p:nvPr/>
        </p:nvSpPr>
        <p:spPr>
          <a:xfrm>
            <a:off x="4957165" y="1364939"/>
            <a:ext cx="3890993" cy="3020375"/>
          </a:xfrm>
          <a:prstGeom prst="rect">
            <a:avLst/>
          </a:prstGeom>
          <a:solidFill>
            <a:schemeClr val="bg1"/>
          </a:solidFill>
        </p:spPr>
        <p:txBody>
          <a:bodyPr vert="horz" lIns="48219" tIns="24109" rIns="48219" bIns="24109" numCol="2" rtlCol="0">
            <a:normAutofit/>
          </a:bodyPr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98" dirty="0"/>
              <a:t>Cross platform</a:t>
            </a:r>
          </a:p>
          <a:p>
            <a:endParaRPr lang="en-US" sz="1898" dirty="0"/>
          </a:p>
          <a:p>
            <a:endParaRPr lang="en-US" sz="1898" dirty="0"/>
          </a:p>
          <a:p>
            <a:endParaRPr lang="en-US" sz="1898" dirty="0"/>
          </a:p>
          <a:p>
            <a:r>
              <a:rPr lang="en-US" sz="1898" dirty="0"/>
              <a:t>Event driven</a:t>
            </a:r>
            <a:br>
              <a:rPr lang="en-US" sz="1898" dirty="0"/>
            </a:br>
            <a:r>
              <a:rPr lang="en-US" sz="1898" dirty="0"/>
              <a:t>Asynchronous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E4029-312C-4F8D-B203-19B54CD0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1836413"/>
            <a:ext cx="1205471" cy="120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86866-8C0F-4D12-B7D9-C05F2E0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3648638"/>
            <a:ext cx="1078326" cy="89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0B49C-826A-4ECA-9B77-4F55819D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07" y="1772082"/>
            <a:ext cx="1302008" cy="1113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B7783-DD0A-4A1B-BBBF-306F7DF598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07" y="3648638"/>
            <a:ext cx="1682744" cy="11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5EAF3-B6A7-4452-B7CC-E485657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1584874"/>
            <a:ext cx="7331075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5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producer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F535-9AA1-4320-B74E-1FC28F9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158001"/>
            <a:ext cx="8130746" cy="28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Node Kafka consumer</a:t>
            </a:r>
          </a:p>
          <a:p>
            <a:endParaRPr lang="en-US" dirty="0"/>
          </a:p>
          <a:p>
            <a:r>
              <a:rPr lang="en-US" dirty="0"/>
              <a:t>Create a Node Kafka producer</a:t>
            </a:r>
          </a:p>
          <a:p>
            <a:endParaRPr lang="en-US" dirty="0"/>
          </a:p>
          <a:p>
            <a:r>
              <a:rPr lang="en-US" dirty="0"/>
              <a:t>Create a Node application which</a:t>
            </a:r>
          </a:p>
          <a:p>
            <a:pPr lvl="1"/>
            <a:r>
              <a:rPr lang="en-US" dirty="0"/>
              <a:t>Consumes data</a:t>
            </a:r>
          </a:p>
          <a:p>
            <a:pPr lvl="1"/>
            <a:r>
              <a:rPr lang="en-US" dirty="0"/>
              <a:t>Transforms the data</a:t>
            </a:r>
          </a:p>
          <a:p>
            <a:pPr lvl="1"/>
            <a:r>
              <a:rPr lang="en-US" dirty="0"/>
              <a:t>Produces the transformed data to a new topic</a:t>
            </a:r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267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Postman with the REST gateway</a:t>
            </a:r>
          </a:p>
          <a:p>
            <a:pPr lvl="1"/>
            <a:r>
              <a:rPr lang="en-US" dirty="0"/>
              <a:t>Produce messages</a:t>
            </a:r>
          </a:p>
          <a:p>
            <a:pPr lvl="1"/>
            <a:r>
              <a:rPr lang="en-US" dirty="0"/>
              <a:t>Consume messages</a:t>
            </a:r>
          </a:p>
          <a:p>
            <a:pPr lvl="1"/>
            <a:endParaRPr lang="en-US" dirty="0"/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5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8FAAA545-25B0-47D4-829E-460A089D65D6}"/>
              </a:ext>
            </a:extLst>
          </p:cNvPr>
          <p:cNvCxnSpPr>
            <a:stCxn id="13" idx="2"/>
            <a:endCxn id="31" idx="2"/>
          </p:cNvCxnSpPr>
          <p:nvPr/>
        </p:nvCxnSpPr>
        <p:spPr>
          <a:xfrm rot="10800000" flipH="1">
            <a:off x="1333821" y="2642820"/>
            <a:ext cx="1075513" cy="1741810"/>
          </a:xfrm>
          <a:prstGeom prst="bentConnector3">
            <a:avLst>
              <a:gd name="adj1" fmla="val -673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Cube 120">
            <a:extLst>
              <a:ext uri="{FF2B5EF4-FFF2-40B4-BE49-F238E27FC236}">
                <a16:creationId xmlns:a16="http://schemas.microsoft.com/office/drawing/2014/main" id="{F383DA70-0438-45DB-9865-AD6696155589}"/>
              </a:ext>
            </a:extLst>
          </p:cNvPr>
          <p:cNvSpPr/>
          <p:nvPr/>
        </p:nvSpPr>
        <p:spPr>
          <a:xfrm>
            <a:off x="1333822" y="4473885"/>
            <a:ext cx="1749600" cy="310232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Virtual Machine</a:t>
            </a:r>
            <a:endParaRPr lang="en-NL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6C7EA16-0D58-436A-A5EE-002B3CF8DEDB}"/>
              </a:ext>
            </a:extLst>
          </p:cNvPr>
          <p:cNvSpPr/>
          <p:nvPr/>
        </p:nvSpPr>
        <p:spPr>
          <a:xfrm>
            <a:off x="1333822" y="4190735"/>
            <a:ext cx="1749600" cy="310232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Linux</a:t>
            </a:r>
            <a:endParaRPr lang="en-NL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02C10A-6141-4492-ADA3-E7F83720E515}"/>
              </a:ext>
            </a:extLst>
          </p:cNvPr>
          <p:cNvSpPr/>
          <p:nvPr/>
        </p:nvSpPr>
        <p:spPr>
          <a:xfrm>
            <a:off x="6428643" y="1481379"/>
            <a:ext cx="1335240" cy="1876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DF752-7B91-4A13-9893-31C99E746E4F}"/>
              </a:ext>
            </a:extLst>
          </p:cNvPr>
          <p:cNvSpPr/>
          <p:nvPr/>
        </p:nvSpPr>
        <p:spPr>
          <a:xfrm>
            <a:off x="1265582" y="66935"/>
            <a:ext cx="964134" cy="4178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Enterprise Integration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5FF1932-3111-4C51-B9C7-BEDF7EC671BD}"/>
              </a:ext>
            </a:extLst>
          </p:cNvPr>
          <p:cNvSpPr/>
          <p:nvPr/>
        </p:nvSpPr>
        <p:spPr>
          <a:xfrm>
            <a:off x="2382619" y="2888864"/>
            <a:ext cx="363574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Kubernetes</a:t>
            </a:r>
            <a:endParaRPr lang="en-NL" sz="1100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A27BC3E-D48E-40C3-8CE7-51DBF59F35AC}"/>
              </a:ext>
            </a:extLst>
          </p:cNvPr>
          <p:cNvSpPr/>
          <p:nvPr/>
        </p:nvSpPr>
        <p:spPr>
          <a:xfrm>
            <a:off x="1456222" y="3278675"/>
            <a:ext cx="1108800" cy="8568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</a:t>
            </a:r>
          </a:p>
          <a:p>
            <a:pPr algn="ctr"/>
            <a:r>
              <a:rPr lang="nl-NL" dirty="0"/>
              <a:t>SQL</a:t>
            </a:r>
            <a:endParaRPr lang="en-NL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FA3E06F-BF4C-44D9-8FEC-1A54ED72079D}"/>
              </a:ext>
            </a:extLst>
          </p:cNvPr>
          <p:cNvSpPr/>
          <p:nvPr/>
        </p:nvSpPr>
        <p:spPr>
          <a:xfrm>
            <a:off x="2430622" y="3785675"/>
            <a:ext cx="596400" cy="4404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NoSQL</a:t>
            </a:r>
            <a:endParaRPr lang="en-NL" sz="900" dirty="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17A63A91-7442-44CF-8FA3-C3F27671B066}"/>
              </a:ext>
            </a:extLst>
          </p:cNvPr>
          <p:cNvSpPr/>
          <p:nvPr/>
        </p:nvSpPr>
        <p:spPr>
          <a:xfrm>
            <a:off x="2988335" y="3232829"/>
            <a:ext cx="1044000" cy="351450"/>
          </a:xfrm>
          <a:prstGeom prst="flowChartMagneticDrum">
            <a:avLst/>
          </a:prstGeom>
          <a:solidFill>
            <a:schemeClr val="accent4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F7F6-084E-47EE-AF04-E484AC74D68D}"/>
              </a:ext>
            </a:extLst>
          </p:cNvPr>
          <p:cNvSpPr txBox="1"/>
          <p:nvPr/>
        </p:nvSpPr>
        <p:spPr>
          <a:xfrm>
            <a:off x="3033304" y="3276502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</a:rPr>
              <a:t>Message &amp; </a:t>
            </a:r>
            <a:br>
              <a:rPr lang="nl-NL" sz="1000" dirty="0">
                <a:solidFill>
                  <a:schemeClr val="bg1"/>
                </a:solidFill>
              </a:rPr>
            </a:br>
            <a:r>
              <a:rPr lang="nl-NL" sz="1000" dirty="0">
                <a:solidFill>
                  <a:schemeClr val="bg1"/>
                </a:solidFill>
              </a:rPr>
              <a:t>Event Bus</a:t>
            </a:r>
            <a:endParaRPr lang="en-NL" sz="1000" dirty="0" err="1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044E79-EA26-437B-B73C-9C9E2C2DAF99}"/>
              </a:ext>
            </a:extLst>
          </p:cNvPr>
          <p:cNvGrpSpPr/>
          <p:nvPr/>
        </p:nvGrpSpPr>
        <p:grpSpPr>
          <a:xfrm>
            <a:off x="122219" y="2478300"/>
            <a:ext cx="995889" cy="1118925"/>
            <a:chOff x="189603" y="3268550"/>
            <a:chExt cx="995889" cy="11189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CF7D1F-691D-4826-BD39-2CCC5878CA30}"/>
                </a:ext>
              </a:extLst>
            </p:cNvPr>
            <p:cNvGrpSpPr/>
            <p:nvPr/>
          </p:nvGrpSpPr>
          <p:grpSpPr>
            <a:xfrm>
              <a:off x="189603" y="3278675"/>
              <a:ext cx="986400" cy="1108800"/>
              <a:chOff x="189603" y="3278675"/>
              <a:chExt cx="986400" cy="110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4425FA-FB76-4CAF-B453-6B63F4109C3A}"/>
                  </a:ext>
                </a:extLst>
              </p:cNvPr>
              <p:cNvSpPr/>
              <p:nvPr/>
            </p:nvSpPr>
            <p:spPr>
              <a:xfrm>
                <a:off x="189603" y="3278675"/>
                <a:ext cx="986400" cy="1108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2050" name="Picture 2" descr="Image result for design blueprint">
                <a:extLst>
                  <a:ext uri="{FF2B5EF4-FFF2-40B4-BE49-F238E27FC236}">
                    <a16:creationId xmlns:a16="http://schemas.microsoft.com/office/drawing/2014/main" id="{D96AEA3D-2A2E-40BF-9D98-F0163B816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31" y="3708958"/>
                <a:ext cx="912343" cy="654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247139-8D5D-46C7-B5EC-F6280C988ED7}"/>
                </a:ext>
              </a:extLst>
            </p:cNvPr>
            <p:cNvSpPr txBox="1"/>
            <p:nvPr/>
          </p:nvSpPr>
          <p:spPr>
            <a:xfrm>
              <a:off x="232802" y="3268550"/>
              <a:ext cx="9526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100" dirty="0"/>
                <a:t>Data Modellering</a:t>
              </a:r>
              <a:endParaRPr lang="en-NL" sz="1100" dirty="0" err="1"/>
            </a:p>
          </p:txBody>
        </p:sp>
      </p:grpSp>
      <p:pic>
        <p:nvPicPr>
          <p:cNvPr id="16" name="Picture 2" descr="Afbeeldingsresultaat voor internet of things">
            <a:extLst>
              <a:ext uri="{FF2B5EF4-FFF2-40B4-BE49-F238E27FC236}">
                <a16:creationId xmlns:a16="http://schemas.microsoft.com/office/drawing/2014/main" id="{354C4879-75FE-4B14-A71B-FD1CB066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9" y="449489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62A52D-D01A-4C77-9378-FF7ECA40417C}"/>
              </a:ext>
            </a:extLst>
          </p:cNvPr>
          <p:cNvSpPr/>
          <p:nvPr/>
        </p:nvSpPr>
        <p:spPr>
          <a:xfrm>
            <a:off x="2648035" y="1555178"/>
            <a:ext cx="720984" cy="360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REST API</a:t>
            </a:r>
            <a:endParaRPr lang="en-NL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31D279-9AE1-42C8-96D8-2667FB1A2FFB}"/>
              </a:ext>
            </a:extLst>
          </p:cNvPr>
          <p:cNvSpPr/>
          <p:nvPr/>
        </p:nvSpPr>
        <p:spPr>
          <a:xfrm>
            <a:off x="876492" y="1650656"/>
            <a:ext cx="780439" cy="4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SOAP Web Service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35E50-FD46-4984-9097-D9E5E0F782C5}"/>
              </a:ext>
            </a:extLst>
          </p:cNvPr>
          <p:cNvSpPr/>
          <p:nvPr/>
        </p:nvSpPr>
        <p:spPr>
          <a:xfrm>
            <a:off x="2456134" y="369480"/>
            <a:ext cx="1108800" cy="480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User Interface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1AEC18-5362-4A2A-8189-E9A2237A03DF}"/>
              </a:ext>
            </a:extLst>
          </p:cNvPr>
          <p:cNvSpPr/>
          <p:nvPr/>
        </p:nvSpPr>
        <p:spPr>
          <a:xfrm>
            <a:off x="2382618" y="186241"/>
            <a:ext cx="627915" cy="2111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web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BE9118-0A1E-47E6-B555-60CFBF1FC7DF}"/>
              </a:ext>
            </a:extLst>
          </p:cNvPr>
          <p:cNvSpPr/>
          <p:nvPr/>
        </p:nvSpPr>
        <p:spPr>
          <a:xfrm>
            <a:off x="3053437" y="186241"/>
            <a:ext cx="698698" cy="211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mobile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FB8C40-BAC2-4409-B79B-445E1B950A89}"/>
              </a:ext>
            </a:extLst>
          </p:cNvPr>
          <p:cNvSpPr/>
          <p:nvPr/>
        </p:nvSpPr>
        <p:spPr>
          <a:xfrm>
            <a:off x="6640947" y="1874239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Source Code control</a:t>
            </a:r>
            <a:endParaRPr lang="en-NL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BB878-E76D-4C28-B455-B6E35DC50692}"/>
              </a:ext>
            </a:extLst>
          </p:cNvPr>
          <p:cNvSpPr/>
          <p:nvPr/>
        </p:nvSpPr>
        <p:spPr>
          <a:xfrm>
            <a:off x="6640946" y="2249112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Build</a:t>
            </a:r>
            <a:r>
              <a:rPr lang="nl-NL" sz="1000" dirty="0"/>
              <a:t>, QA, Test &amp; </a:t>
            </a:r>
            <a:r>
              <a:rPr lang="nl-NL" sz="1000" dirty="0" err="1"/>
              <a:t>Deploy</a:t>
            </a:r>
            <a:endParaRPr lang="en-NL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DFD9C-8878-45E1-9BD6-170B71C2074C}"/>
              </a:ext>
            </a:extLst>
          </p:cNvPr>
          <p:cNvSpPr/>
          <p:nvPr/>
        </p:nvSpPr>
        <p:spPr>
          <a:xfrm>
            <a:off x="6640945" y="2626685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Issue Management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99891E-F3EF-4AC2-8273-007A5ACE3756}"/>
              </a:ext>
            </a:extLst>
          </p:cNvPr>
          <p:cNvSpPr/>
          <p:nvPr/>
        </p:nvSpPr>
        <p:spPr>
          <a:xfrm>
            <a:off x="6640947" y="2998881"/>
            <a:ext cx="986400" cy="2478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Wiki</a:t>
            </a:r>
            <a:endParaRPr lang="en-NL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F8D27F-3F2E-462E-A240-F5EEBFB0E115}"/>
              </a:ext>
            </a:extLst>
          </p:cNvPr>
          <p:cNvSpPr/>
          <p:nvPr/>
        </p:nvSpPr>
        <p:spPr>
          <a:xfrm>
            <a:off x="479919" y="-3489"/>
            <a:ext cx="853903" cy="5354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B2B partners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machine learning">
            <a:extLst>
              <a:ext uri="{FF2B5EF4-FFF2-40B4-BE49-F238E27FC236}">
                <a16:creationId xmlns:a16="http://schemas.microsoft.com/office/drawing/2014/main" id="{335ACC0B-76BC-4F86-BA43-90B2FF7A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9" y="341814"/>
            <a:ext cx="1043715" cy="73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404D5A-2F40-4A63-8DF3-F030E1D69615}"/>
              </a:ext>
            </a:extLst>
          </p:cNvPr>
          <p:cNvSpPr/>
          <p:nvPr/>
        </p:nvSpPr>
        <p:spPr>
          <a:xfrm>
            <a:off x="2456135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D88260-7219-4F7E-969B-4E5FBAC96621}"/>
              </a:ext>
            </a:extLst>
          </p:cNvPr>
          <p:cNvSpPr/>
          <p:nvPr/>
        </p:nvSpPr>
        <p:spPr>
          <a:xfrm>
            <a:off x="2409335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BB1E5D2-48D8-4B62-B59F-CE6A807B0696}"/>
              </a:ext>
            </a:extLst>
          </p:cNvPr>
          <p:cNvSpPr/>
          <p:nvPr/>
        </p:nvSpPr>
        <p:spPr>
          <a:xfrm>
            <a:off x="2409335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CFFCCB-AC3B-4910-9518-330E61F0DC3E}"/>
              </a:ext>
            </a:extLst>
          </p:cNvPr>
          <p:cNvSpPr/>
          <p:nvPr/>
        </p:nvSpPr>
        <p:spPr>
          <a:xfrm>
            <a:off x="810322" y="468661"/>
            <a:ext cx="912834" cy="323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2">
                    <a:lumMod val="75000"/>
                  </a:schemeClr>
                </a:solidFill>
              </a:rPr>
              <a:t>SOAP Web Service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1D66B8-1EC1-4774-878D-08E067F24C5D}"/>
              </a:ext>
            </a:extLst>
          </p:cNvPr>
          <p:cNvSpPr/>
          <p:nvPr/>
        </p:nvSpPr>
        <p:spPr>
          <a:xfrm>
            <a:off x="3767447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DF59768D-855B-402F-8CE5-036C9B086B33}"/>
              </a:ext>
            </a:extLst>
          </p:cNvPr>
          <p:cNvSpPr/>
          <p:nvPr/>
        </p:nvSpPr>
        <p:spPr>
          <a:xfrm>
            <a:off x="3720647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F3A81174-19B6-4B19-9C79-13EC03E86BEF}"/>
              </a:ext>
            </a:extLst>
          </p:cNvPr>
          <p:cNvSpPr/>
          <p:nvPr/>
        </p:nvSpPr>
        <p:spPr>
          <a:xfrm>
            <a:off x="3720647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EF0FA6-D71D-48E0-A0C5-CC14F762318D}"/>
              </a:ext>
            </a:extLst>
          </p:cNvPr>
          <p:cNvSpPr/>
          <p:nvPr/>
        </p:nvSpPr>
        <p:spPr>
          <a:xfrm>
            <a:off x="5097373" y="1029910"/>
            <a:ext cx="912885" cy="15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REST API</a:t>
            </a:r>
            <a:endParaRPr lang="en-NL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4A73168-16CE-44B8-A2F5-7A2AA2898645}"/>
              </a:ext>
            </a:extLst>
          </p:cNvPr>
          <p:cNvSpPr/>
          <p:nvPr/>
        </p:nvSpPr>
        <p:spPr>
          <a:xfrm>
            <a:off x="5078759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CE748510-6078-4268-8F22-4DCEF09C23CC}"/>
              </a:ext>
            </a:extLst>
          </p:cNvPr>
          <p:cNvSpPr/>
          <p:nvPr/>
        </p:nvSpPr>
        <p:spPr>
          <a:xfrm>
            <a:off x="5031959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1014E12D-ECD2-4FB5-B3B8-612A127DE6AC}"/>
              </a:ext>
            </a:extLst>
          </p:cNvPr>
          <p:cNvSpPr/>
          <p:nvPr/>
        </p:nvSpPr>
        <p:spPr>
          <a:xfrm>
            <a:off x="5031959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977D8085-6C60-4702-A42C-F0D69587D662}"/>
              </a:ext>
            </a:extLst>
          </p:cNvPr>
          <p:cNvSpPr/>
          <p:nvPr/>
        </p:nvSpPr>
        <p:spPr>
          <a:xfrm>
            <a:off x="4032335" y="1442048"/>
            <a:ext cx="912885" cy="29661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IoT</a:t>
            </a:r>
            <a:r>
              <a:rPr lang="nl-NL" sz="900" dirty="0"/>
              <a:t> Hub</a:t>
            </a:r>
            <a:endParaRPr lang="en-NL" sz="900" dirty="0"/>
          </a:p>
        </p:txBody>
      </p: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8983B743-093C-4FCF-A130-E66B57F71E5E}"/>
              </a:ext>
            </a:extLst>
          </p:cNvPr>
          <p:cNvCxnSpPr>
            <a:cxnSpLocks/>
            <a:stCxn id="16" idx="2"/>
            <a:endCxn id="57" idx="3"/>
          </p:cNvCxnSpPr>
          <p:nvPr/>
        </p:nvCxnSpPr>
        <p:spPr>
          <a:xfrm rot="16200000" flipH="1">
            <a:off x="4273502" y="1243731"/>
            <a:ext cx="261350" cy="169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C0710ECB-AC80-4DE6-876B-618A9532C1FB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61277" y="1460313"/>
            <a:ext cx="790386" cy="242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or: Elbow 2055">
            <a:extLst>
              <a:ext uri="{FF2B5EF4-FFF2-40B4-BE49-F238E27FC236}">
                <a16:creationId xmlns:a16="http://schemas.microsoft.com/office/drawing/2014/main" id="{48E452A9-893A-46C2-B7BC-B8AEE06E9061}"/>
              </a:ext>
            </a:extLst>
          </p:cNvPr>
          <p:cNvCxnSpPr>
            <a:stCxn id="57" idx="1"/>
            <a:endCxn id="49" idx="0"/>
          </p:cNvCxnSpPr>
          <p:nvPr/>
        </p:nvCxnSpPr>
        <p:spPr>
          <a:xfrm rot="5400000">
            <a:off x="4237118" y="1725114"/>
            <a:ext cx="238432" cy="264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58B878C4-9DE9-4DA1-A3B7-E07E2E9D6B1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5400000">
            <a:off x="2657132" y="1201776"/>
            <a:ext cx="704798" cy="2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or: Elbow 2059">
            <a:extLst>
              <a:ext uri="{FF2B5EF4-FFF2-40B4-BE49-F238E27FC236}">
                <a16:creationId xmlns:a16="http://schemas.microsoft.com/office/drawing/2014/main" id="{7E5B10FB-5B2B-45F1-A514-DD5ECABF4A88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rot="16200000" flipH="1">
            <a:off x="527425" y="911369"/>
            <a:ext cx="1118732" cy="359841"/>
          </a:xfrm>
          <a:prstGeom prst="bentConnector3">
            <a:avLst>
              <a:gd name="adj1" fmla="val 818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96A664C-08B0-4652-BA5E-ECF157AC9FB8}"/>
              </a:ext>
            </a:extLst>
          </p:cNvPr>
          <p:cNvSpPr/>
          <p:nvPr/>
        </p:nvSpPr>
        <p:spPr>
          <a:xfrm>
            <a:off x="1703826" y="1837064"/>
            <a:ext cx="586608" cy="35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Client</a:t>
            </a:r>
            <a:endParaRPr lang="en-NL" sz="1100" dirty="0"/>
          </a:p>
        </p:txBody>
      </p:sp>
      <p:cxnSp>
        <p:nvCxnSpPr>
          <p:cNvPr id="2063" name="Connector: Elbow 2062">
            <a:extLst>
              <a:ext uri="{FF2B5EF4-FFF2-40B4-BE49-F238E27FC236}">
                <a16:creationId xmlns:a16="http://schemas.microsoft.com/office/drawing/2014/main" id="{8D49F564-04E3-474B-815A-27918D083711}"/>
              </a:ext>
            </a:extLst>
          </p:cNvPr>
          <p:cNvCxnSpPr>
            <a:cxnSpLocks/>
            <a:stCxn id="73" idx="0"/>
            <a:endCxn id="38" idx="2"/>
          </p:cNvCxnSpPr>
          <p:nvPr/>
        </p:nvCxnSpPr>
        <p:spPr>
          <a:xfrm rot="16200000" flipV="1">
            <a:off x="1109530" y="949463"/>
            <a:ext cx="1044811" cy="730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BACEE378-FA08-4336-8B75-06E2187A1083}"/>
              </a:ext>
            </a:extLst>
          </p:cNvPr>
          <p:cNvCxnSpPr>
            <a:cxnSpLocks/>
            <a:stCxn id="14" idx="1"/>
            <a:endCxn id="7" idx="1"/>
          </p:cNvCxnSpPr>
          <p:nvPr/>
        </p:nvCxnSpPr>
        <p:spPr>
          <a:xfrm rot="10800000" flipV="1">
            <a:off x="2010623" y="2241397"/>
            <a:ext cx="445513" cy="1037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or: Elbow 2077">
            <a:extLst>
              <a:ext uri="{FF2B5EF4-FFF2-40B4-BE49-F238E27FC236}">
                <a16:creationId xmlns:a16="http://schemas.microsoft.com/office/drawing/2014/main" id="{52D438B8-9839-485E-B800-970D804D6C55}"/>
              </a:ext>
            </a:extLst>
          </p:cNvPr>
          <p:cNvCxnSpPr>
            <a:cxnSpLocks/>
            <a:stCxn id="49" idx="3"/>
            <a:endCxn id="8" idx="4"/>
          </p:cNvCxnSpPr>
          <p:nvPr/>
        </p:nvCxnSpPr>
        <p:spPr>
          <a:xfrm flipH="1">
            <a:off x="3027022" y="2241397"/>
            <a:ext cx="1653310" cy="1764478"/>
          </a:xfrm>
          <a:prstGeom prst="bentConnector3">
            <a:avLst>
              <a:gd name="adj1" fmla="val -6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632C609-9D85-4538-9EEC-7F540C6B3B01}"/>
              </a:ext>
            </a:extLst>
          </p:cNvPr>
          <p:cNvCxnSpPr>
            <a:cxnSpLocks/>
            <a:stCxn id="54" idx="1"/>
            <a:endCxn id="9" idx="4"/>
          </p:cNvCxnSpPr>
          <p:nvPr/>
        </p:nvCxnSpPr>
        <p:spPr>
          <a:xfrm rot="10800000" flipV="1">
            <a:off x="4032335" y="2241396"/>
            <a:ext cx="1046424" cy="1167157"/>
          </a:xfrm>
          <a:prstGeom prst="bentConnector3">
            <a:avLst>
              <a:gd name="adj1" fmla="val 9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014B20-6AF8-4506-800D-E6932B7B8ABF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rot="10800000" flipH="1">
            <a:off x="2988334" y="2241398"/>
            <a:ext cx="380685" cy="1167157"/>
          </a:xfrm>
          <a:prstGeom prst="bentConnector5">
            <a:avLst>
              <a:gd name="adj1" fmla="val -60050"/>
              <a:gd name="adj2" fmla="val 23262"/>
              <a:gd name="adj3" fmla="val 134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BE6D284A-7D9B-47EE-B19A-20B43D8DF178}"/>
              </a:ext>
            </a:extLst>
          </p:cNvPr>
          <p:cNvSpPr/>
          <p:nvPr/>
        </p:nvSpPr>
        <p:spPr>
          <a:xfrm>
            <a:off x="4133453" y="3256985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Lightning Bolt 102">
            <a:extLst>
              <a:ext uri="{FF2B5EF4-FFF2-40B4-BE49-F238E27FC236}">
                <a16:creationId xmlns:a16="http://schemas.microsoft.com/office/drawing/2014/main" id="{99B6FFC0-5F97-4C7A-AF3C-1408B546391F}"/>
              </a:ext>
            </a:extLst>
          </p:cNvPr>
          <p:cNvSpPr/>
          <p:nvPr/>
        </p:nvSpPr>
        <p:spPr>
          <a:xfrm>
            <a:off x="3422235" y="2309789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0D802949-605E-42F7-B69E-EAF27EC72E46}"/>
              </a:ext>
            </a:extLst>
          </p:cNvPr>
          <p:cNvSpPr/>
          <p:nvPr/>
        </p:nvSpPr>
        <p:spPr>
          <a:xfrm>
            <a:off x="6997499" y="337316"/>
            <a:ext cx="1563252" cy="849072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/>
              <a:t>SaaS, PaaS &amp; IaaS</a:t>
            </a:r>
            <a:endParaRPr lang="en-NL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C20A2-EADC-45D9-A082-71B85CF7AAAF}"/>
              </a:ext>
            </a:extLst>
          </p:cNvPr>
          <p:cNvGrpSpPr/>
          <p:nvPr/>
        </p:nvGrpSpPr>
        <p:grpSpPr>
          <a:xfrm>
            <a:off x="8165040" y="561452"/>
            <a:ext cx="429557" cy="312249"/>
            <a:chOff x="2185200" y="2041305"/>
            <a:chExt cx="986400" cy="87847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E30E368-235C-49F8-BE4C-44EF9E1279B1}"/>
                </a:ext>
              </a:extLst>
            </p:cNvPr>
            <p:cNvSpPr/>
            <p:nvPr/>
          </p:nvSpPr>
          <p:spPr>
            <a:xfrm>
              <a:off x="2232000" y="2041305"/>
              <a:ext cx="912885" cy="5292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NodeJS application</a:t>
              </a:r>
              <a:endParaRPr lang="en-NL" sz="300" dirty="0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AB540FE5-F3D7-4428-8D0A-7EF181B3AABB}"/>
                </a:ext>
              </a:extLst>
            </p:cNvPr>
            <p:cNvSpPr/>
            <p:nvPr/>
          </p:nvSpPr>
          <p:spPr>
            <a:xfrm>
              <a:off x="2185200" y="2763301"/>
              <a:ext cx="986400" cy="156478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Container</a:t>
              </a:r>
              <a:endParaRPr lang="en-NL" sz="300" dirty="0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2E2C684-53CB-44AD-AC9F-6BD76E0D44B9}"/>
                </a:ext>
              </a:extLst>
            </p:cNvPr>
            <p:cNvSpPr/>
            <p:nvPr/>
          </p:nvSpPr>
          <p:spPr>
            <a:xfrm>
              <a:off x="2185200" y="2609552"/>
              <a:ext cx="986400" cy="156478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Linux</a:t>
              </a:r>
              <a:endParaRPr lang="en-NL" sz="300" dirty="0"/>
            </a:p>
          </p:txBody>
        </p:sp>
      </p:grpSp>
      <p:sp>
        <p:nvSpPr>
          <p:cNvPr id="108" name="Cylinder 107">
            <a:extLst>
              <a:ext uri="{FF2B5EF4-FFF2-40B4-BE49-F238E27FC236}">
                <a16:creationId xmlns:a16="http://schemas.microsoft.com/office/drawing/2014/main" id="{E22766C3-EDEB-4D47-9A77-F6C8204EC7E9}"/>
              </a:ext>
            </a:extLst>
          </p:cNvPr>
          <p:cNvSpPr/>
          <p:nvPr/>
        </p:nvSpPr>
        <p:spPr>
          <a:xfrm>
            <a:off x="7983995" y="890080"/>
            <a:ext cx="213059" cy="192259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AD1D0495-F6DF-48E4-9D78-823419102429}"/>
              </a:ext>
            </a:extLst>
          </p:cNvPr>
          <p:cNvSpPr/>
          <p:nvPr/>
        </p:nvSpPr>
        <p:spPr>
          <a:xfrm rot="5400000">
            <a:off x="980995" y="3552284"/>
            <a:ext cx="426494" cy="523958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B36457-1794-4A27-B6BF-3F8D62A3D5AC}"/>
              </a:ext>
            </a:extLst>
          </p:cNvPr>
          <p:cNvSpPr txBox="1"/>
          <p:nvPr/>
        </p:nvSpPr>
        <p:spPr>
          <a:xfrm>
            <a:off x="6448086" y="1481379"/>
            <a:ext cx="1335240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100" dirty="0"/>
              <a:t>Software Engineering</a:t>
            </a:r>
            <a:endParaRPr lang="en-NL" sz="1100" dirty="0" err="1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8D0082-EAB2-40B9-AB39-95C82D5A0082}"/>
              </a:ext>
            </a:extLst>
          </p:cNvPr>
          <p:cNvCxnSpPr/>
          <p:nvPr/>
        </p:nvCxnSpPr>
        <p:spPr>
          <a:xfrm>
            <a:off x="104077" y="994156"/>
            <a:ext cx="3715407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Image result for agile">
            <a:extLst>
              <a:ext uri="{FF2B5EF4-FFF2-40B4-BE49-F238E27FC236}">
                <a16:creationId xmlns:a16="http://schemas.microsoft.com/office/drawing/2014/main" id="{1DC2D0AA-244E-4843-B7E7-DE4BF40D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13" y="1442048"/>
            <a:ext cx="1095685" cy="9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B6A740E-51C4-4CA6-8CF3-12AC9856BF20}"/>
              </a:ext>
            </a:extLst>
          </p:cNvPr>
          <p:cNvCxnSpPr>
            <a:stCxn id="31" idx="5"/>
            <a:endCxn id="51" idx="2"/>
          </p:cNvCxnSpPr>
          <p:nvPr/>
        </p:nvCxnSpPr>
        <p:spPr>
          <a:xfrm>
            <a:off x="3395735" y="2603700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FC92D2F-9087-4DC3-BB56-BF11FCFAE348}"/>
              </a:ext>
            </a:extLst>
          </p:cNvPr>
          <p:cNvCxnSpPr/>
          <p:nvPr/>
        </p:nvCxnSpPr>
        <p:spPr>
          <a:xfrm>
            <a:off x="4704282" y="2607125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A9542A33-9024-4FD4-B5E4-4DEA69DA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20" y="2370374"/>
            <a:ext cx="322206" cy="39643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73E27315-13CD-44BA-BE89-25F4C5EF4F90}"/>
              </a:ext>
            </a:extLst>
          </p:cNvPr>
          <p:cNvSpPr/>
          <p:nvPr/>
        </p:nvSpPr>
        <p:spPr>
          <a:xfrm>
            <a:off x="1678985" y="482287"/>
            <a:ext cx="597405" cy="3901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2">
                    <a:lumMod val="75000"/>
                  </a:schemeClr>
                </a:solidFill>
              </a:rPr>
              <a:t>REST API</a:t>
            </a:r>
            <a:endParaRPr lang="en-NL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FFDEDB6-69AC-48E9-9601-B83309A03FCF}"/>
              </a:ext>
            </a:extLst>
          </p:cNvPr>
          <p:cNvCxnSpPr>
            <a:cxnSpLocks/>
            <a:endCxn id="132" idx="2"/>
          </p:cNvCxnSpPr>
          <p:nvPr/>
        </p:nvCxnSpPr>
        <p:spPr>
          <a:xfrm rot="16200000" flipV="1">
            <a:off x="1687556" y="1162568"/>
            <a:ext cx="1085812" cy="505548"/>
          </a:xfrm>
          <a:prstGeom prst="bentConnector3">
            <a:avLst>
              <a:gd name="adj1" fmla="val 76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Heptagon 70">
            <a:extLst>
              <a:ext uri="{FF2B5EF4-FFF2-40B4-BE49-F238E27FC236}">
                <a16:creationId xmlns:a16="http://schemas.microsoft.com/office/drawing/2014/main" id="{8061634D-46A8-4D8C-BFEC-71861AA341B7}"/>
              </a:ext>
            </a:extLst>
          </p:cNvPr>
          <p:cNvSpPr/>
          <p:nvPr/>
        </p:nvSpPr>
        <p:spPr>
          <a:xfrm>
            <a:off x="989110" y="24325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Heptagon 77">
            <a:extLst>
              <a:ext uri="{FF2B5EF4-FFF2-40B4-BE49-F238E27FC236}">
                <a16:creationId xmlns:a16="http://schemas.microsoft.com/office/drawing/2014/main" id="{85C6B339-D314-4D6D-9027-DCC87D76FF41}"/>
              </a:ext>
            </a:extLst>
          </p:cNvPr>
          <p:cNvSpPr/>
          <p:nvPr/>
        </p:nvSpPr>
        <p:spPr>
          <a:xfrm>
            <a:off x="2305860" y="335768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Heptagon 78">
            <a:extLst>
              <a:ext uri="{FF2B5EF4-FFF2-40B4-BE49-F238E27FC236}">
                <a16:creationId xmlns:a16="http://schemas.microsoft.com/office/drawing/2014/main" id="{36BB124F-B614-4BE3-8F0E-827762811790}"/>
              </a:ext>
            </a:extLst>
          </p:cNvPr>
          <p:cNvSpPr/>
          <p:nvPr/>
        </p:nvSpPr>
        <p:spPr>
          <a:xfrm>
            <a:off x="1153195" y="407914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Heptagon 81">
            <a:extLst>
              <a:ext uri="{FF2B5EF4-FFF2-40B4-BE49-F238E27FC236}">
                <a16:creationId xmlns:a16="http://schemas.microsoft.com/office/drawing/2014/main" id="{57578527-9C89-475E-B30F-801066F2481E}"/>
              </a:ext>
            </a:extLst>
          </p:cNvPr>
          <p:cNvSpPr/>
          <p:nvPr/>
        </p:nvSpPr>
        <p:spPr>
          <a:xfrm>
            <a:off x="3205686" y="20090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4" name="Heptagon 83">
            <a:extLst>
              <a:ext uri="{FF2B5EF4-FFF2-40B4-BE49-F238E27FC236}">
                <a16:creationId xmlns:a16="http://schemas.microsoft.com/office/drawing/2014/main" id="{6ABF3E42-435A-4F9E-BCB4-6A459A35A8E4}"/>
              </a:ext>
            </a:extLst>
          </p:cNvPr>
          <p:cNvSpPr/>
          <p:nvPr/>
        </p:nvSpPr>
        <p:spPr>
          <a:xfrm>
            <a:off x="2440349" y="1759300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Heptagon 85">
            <a:extLst>
              <a:ext uri="{FF2B5EF4-FFF2-40B4-BE49-F238E27FC236}">
                <a16:creationId xmlns:a16="http://schemas.microsoft.com/office/drawing/2014/main" id="{606EC3B8-B0DF-47F9-8002-37D2CCC4176C}"/>
              </a:ext>
            </a:extLst>
          </p:cNvPr>
          <p:cNvSpPr/>
          <p:nvPr/>
        </p:nvSpPr>
        <p:spPr>
          <a:xfrm>
            <a:off x="5410439" y="1837064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Heptagon 87">
            <a:extLst>
              <a:ext uri="{FF2B5EF4-FFF2-40B4-BE49-F238E27FC236}">
                <a16:creationId xmlns:a16="http://schemas.microsoft.com/office/drawing/2014/main" id="{E9CFB368-08B9-49EF-9830-6FCD783DA5CD}"/>
              </a:ext>
            </a:extLst>
          </p:cNvPr>
          <p:cNvSpPr/>
          <p:nvPr/>
        </p:nvSpPr>
        <p:spPr>
          <a:xfrm>
            <a:off x="7603725" y="138873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9" name="Heptagon 88">
            <a:extLst>
              <a:ext uri="{FF2B5EF4-FFF2-40B4-BE49-F238E27FC236}">
                <a16:creationId xmlns:a16="http://schemas.microsoft.com/office/drawing/2014/main" id="{D012BD47-1DA1-4DB9-B9AE-2499F3B02784}"/>
              </a:ext>
            </a:extLst>
          </p:cNvPr>
          <p:cNvSpPr/>
          <p:nvPr/>
        </p:nvSpPr>
        <p:spPr>
          <a:xfrm>
            <a:off x="1534382" y="173047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9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Heptagon 90">
            <a:extLst>
              <a:ext uri="{FF2B5EF4-FFF2-40B4-BE49-F238E27FC236}">
                <a16:creationId xmlns:a16="http://schemas.microsoft.com/office/drawing/2014/main" id="{539F3E24-537D-4A9C-A21B-E3E683BB9127}"/>
              </a:ext>
            </a:extLst>
          </p:cNvPr>
          <p:cNvSpPr/>
          <p:nvPr/>
        </p:nvSpPr>
        <p:spPr>
          <a:xfrm>
            <a:off x="2928676" y="461944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76E52-4ABC-4F43-902F-1E2304F0373C}"/>
              </a:ext>
            </a:extLst>
          </p:cNvPr>
          <p:cNvSpPr txBox="1"/>
          <p:nvPr/>
        </p:nvSpPr>
        <p:spPr>
          <a:xfrm>
            <a:off x="2957256" y="4628178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Heptagon 91">
            <a:extLst>
              <a:ext uri="{FF2B5EF4-FFF2-40B4-BE49-F238E27FC236}">
                <a16:creationId xmlns:a16="http://schemas.microsoft.com/office/drawing/2014/main" id="{37BB76B1-5873-4CC9-9EA7-490E72493E4B}"/>
              </a:ext>
            </a:extLst>
          </p:cNvPr>
          <p:cNvSpPr/>
          <p:nvPr/>
        </p:nvSpPr>
        <p:spPr>
          <a:xfrm>
            <a:off x="3236788" y="2787837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ADE061B-E619-40CF-B3F0-2DCC8221412B}"/>
              </a:ext>
            </a:extLst>
          </p:cNvPr>
          <p:cNvSpPr txBox="1"/>
          <p:nvPr/>
        </p:nvSpPr>
        <p:spPr>
          <a:xfrm>
            <a:off x="3265368" y="2796569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5" name="Heptagon 94">
            <a:extLst>
              <a:ext uri="{FF2B5EF4-FFF2-40B4-BE49-F238E27FC236}">
                <a16:creationId xmlns:a16="http://schemas.microsoft.com/office/drawing/2014/main" id="{87576558-494E-40A3-87B4-8EF1B51F1B26}"/>
              </a:ext>
            </a:extLst>
          </p:cNvPr>
          <p:cNvSpPr/>
          <p:nvPr/>
        </p:nvSpPr>
        <p:spPr>
          <a:xfrm>
            <a:off x="8698581" y="1564341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2EFA3-47E6-4ED7-AB25-CB1218979580}"/>
              </a:ext>
            </a:extLst>
          </p:cNvPr>
          <p:cNvSpPr txBox="1"/>
          <p:nvPr/>
        </p:nvSpPr>
        <p:spPr>
          <a:xfrm>
            <a:off x="8733573" y="1573073"/>
            <a:ext cx="17953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Heptagon 96">
            <a:extLst>
              <a:ext uri="{FF2B5EF4-FFF2-40B4-BE49-F238E27FC236}">
                <a16:creationId xmlns:a16="http://schemas.microsoft.com/office/drawing/2014/main" id="{09DA9064-0B67-4207-8FD5-18AC1304B777}"/>
              </a:ext>
            </a:extLst>
          </p:cNvPr>
          <p:cNvSpPr/>
          <p:nvPr/>
        </p:nvSpPr>
        <p:spPr>
          <a:xfrm>
            <a:off x="7062516" y="43075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831958-676B-45F8-A5A0-B1EF39DE6769}"/>
              </a:ext>
            </a:extLst>
          </p:cNvPr>
          <p:cNvSpPr txBox="1"/>
          <p:nvPr/>
        </p:nvSpPr>
        <p:spPr>
          <a:xfrm>
            <a:off x="7091096" y="439488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" name="Heptagon 98">
            <a:extLst>
              <a:ext uri="{FF2B5EF4-FFF2-40B4-BE49-F238E27FC236}">
                <a16:creationId xmlns:a16="http://schemas.microsoft.com/office/drawing/2014/main" id="{1F70A564-9549-443B-8781-F91019B58FD6}"/>
              </a:ext>
            </a:extLst>
          </p:cNvPr>
          <p:cNvSpPr/>
          <p:nvPr/>
        </p:nvSpPr>
        <p:spPr>
          <a:xfrm>
            <a:off x="4039632" y="106481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5648B-2091-45E0-828F-4E98549DBD22}"/>
              </a:ext>
            </a:extLst>
          </p:cNvPr>
          <p:cNvSpPr txBox="1"/>
          <p:nvPr/>
        </p:nvSpPr>
        <p:spPr>
          <a:xfrm>
            <a:off x="4068212" y="1073550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1" name="Heptagon 100">
            <a:extLst>
              <a:ext uri="{FF2B5EF4-FFF2-40B4-BE49-F238E27FC236}">
                <a16:creationId xmlns:a16="http://schemas.microsoft.com/office/drawing/2014/main" id="{ACD7956F-AD43-4FA1-830A-36D069136E7B}"/>
              </a:ext>
            </a:extLst>
          </p:cNvPr>
          <p:cNvSpPr/>
          <p:nvPr/>
        </p:nvSpPr>
        <p:spPr>
          <a:xfrm>
            <a:off x="3736415" y="343882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CCDCDE-A70E-4582-83D2-0E84349B8BBB}"/>
              </a:ext>
            </a:extLst>
          </p:cNvPr>
          <p:cNvSpPr txBox="1"/>
          <p:nvPr/>
        </p:nvSpPr>
        <p:spPr>
          <a:xfrm>
            <a:off x="3764995" y="3447555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13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91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CFA2E-E238-407E-A645-7867F30364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Schema Registry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BB439-39DE-4827-A85E-B722720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1C8CC9-B316-47CE-9D42-8C0AED805E5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7B80-2379-40E9-B4E7-3FDCBBDDA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E99CB-B4DA-4B4B-AC64-9C58E5184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pic>
        <p:nvPicPr>
          <p:cNvPr id="4100" name="Picture 4" descr="Image result for kafka schema registry">
            <a:extLst>
              <a:ext uri="{FF2B5EF4-FFF2-40B4-BE49-F238E27FC236}">
                <a16:creationId xmlns:a16="http://schemas.microsoft.com/office/drawing/2014/main" id="{14DB457A-D53C-4CDC-BFA7-1671CC6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8" y="2083451"/>
            <a:ext cx="5149073" cy="19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4DA6-48DB-4CED-BB49-4C9F3B45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5F35-0360-49C1-90E1-FA90289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stores data in binary format</a:t>
            </a:r>
          </a:p>
          <a:p>
            <a:endParaRPr lang="en-US" dirty="0"/>
          </a:p>
          <a:p>
            <a:r>
              <a:rPr lang="en-US" dirty="0"/>
              <a:t>Kafka does not check message contents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producers publish different messages, </a:t>
            </a:r>
            <a:br>
              <a:rPr lang="en-US" dirty="0"/>
            </a:br>
            <a:r>
              <a:rPr lang="en-US" dirty="0"/>
              <a:t>consumers might break</a:t>
            </a:r>
          </a:p>
          <a:p>
            <a:endParaRPr lang="en-US" dirty="0"/>
          </a:p>
          <a:p>
            <a:r>
              <a:rPr lang="en-US" dirty="0"/>
              <a:t>Changes in messages can be </a:t>
            </a:r>
          </a:p>
          <a:p>
            <a:pPr lvl="1"/>
            <a:r>
              <a:rPr lang="en-US" dirty="0"/>
              <a:t>backwards compatible or non-breaking</a:t>
            </a:r>
          </a:p>
          <a:p>
            <a:pPr lvl="1"/>
            <a:r>
              <a:rPr lang="en-US" dirty="0"/>
              <a:t>Not backwards compatible or breaking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D8894-5601-4B85-9ABF-E176FA8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015E9-16C4-4609-9A67-2BE86909B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pic>
        <p:nvPicPr>
          <p:cNvPr id="2050" name="Picture 2" descr="Image result for breaking">
            <a:extLst>
              <a:ext uri="{FF2B5EF4-FFF2-40B4-BE49-F238E27FC236}">
                <a16:creationId xmlns:a16="http://schemas.microsoft.com/office/drawing/2014/main" id="{20625E08-50CC-4B11-A3F3-EB66CC2F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6778">
            <a:off x="5764285" y="2764845"/>
            <a:ext cx="2974456" cy="223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nary">
            <a:extLst>
              <a:ext uri="{FF2B5EF4-FFF2-40B4-BE49-F238E27FC236}">
                <a16:creationId xmlns:a16="http://schemas.microsoft.com/office/drawing/2014/main" id="{A8E7A630-E04B-44C6-A430-E6101AC8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96" y="327009"/>
            <a:ext cx="2948104" cy="16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61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0F03F2-C8BC-48F5-AC3B-7F0B4F0F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0" y="823720"/>
            <a:ext cx="1886045" cy="411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5D8F0-0736-48FB-8DBF-509D8531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84F28-CAF1-4394-AF2E-ADE58D2C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8000" y="4888668"/>
            <a:ext cx="3240000" cy="108000"/>
          </a:xfrm>
        </p:spPr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8080-F803-46B9-84F7-33FFC30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88866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72</a:t>
            </a:fld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EABAA-0F72-468B-926B-81C7CF24830C}"/>
              </a:ext>
            </a:extLst>
          </p:cNvPr>
          <p:cNvSpPr txBox="1"/>
          <p:nvPr/>
        </p:nvSpPr>
        <p:spPr>
          <a:xfrm>
            <a:off x="5766088" y="831383"/>
            <a:ext cx="24397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Starting JSON Schema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0BD4-62C2-4096-88FA-08AE06593BB0}"/>
              </a:ext>
            </a:extLst>
          </p:cNvPr>
          <p:cNvSpPr txBox="1"/>
          <p:nvPr/>
        </p:nvSpPr>
        <p:spPr>
          <a:xfrm>
            <a:off x="5766088" y="2081577"/>
            <a:ext cx="25535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Not backwards compatible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AEE30-A33F-40FF-8514-A8E76296234C}"/>
              </a:ext>
            </a:extLst>
          </p:cNvPr>
          <p:cNvSpPr txBox="1"/>
          <p:nvPr/>
        </p:nvSpPr>
        <p:spPr>
          <a:xfrm>
            <a:off x="5766088" y="3533722"/>
            <a:ext cx="22650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Backwards compatible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4C5F3-67B5-4A43-8DDE-D3C2AD71BEE8}"/>
              </a:ext>
            </a:extLst>
          </p:cNvPr>
          <p:cNvSpPr/>
          <p:nvPr/>
        </p:nvSpPr>
        <p:spPr>
          <a:xfrm>
            <a:off x="1173730" y="3471298"/>
            <a:ext cx="7178270" cy="1471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875E7-6DD8-4315-82B0-22AB4B8F6032}"/>
              </a:ext>
            </a:extLst>
          </p:cNvPr>
          <p:cNvSpPr/>
          <p:nvPr/>
        </p:nvSpPr>
        <p:spPr>
          <a:xfrm>
            <a:off x="1173730" y="2029715"/>
            <a:ext cx="7178270" cy="1319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5601F-64F0-4EFF-8962-F24733551E11}"/>
              </a:ext>
            </a:extLst>
          </p:cNvPr>
          <p:cNvSpPr/>
          <p:nvPr/>
        </p:nvSpPr>
        <p:spPr>
          <a:xfrm>
            <a:off x="1173730" y="774797"/>
            <a:ext cx="7178270" cy="1156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29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7A27-6286-4D80-8FAE-D6B4DD85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message format</a:t>
            </a:r>
            <a:br>
              <a:rPr lang="en-US" dirty="0"/>
            </a:br>
            <a:r>
              <a:rPr lang="en-US" dirty="0"/>
              <a:t>Why not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944-DC79-4C0C-838D-E6F78AD2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53294" cy="3780000"/>
          </a:xfrm>
        </p:spPr>
        <p:txBody>
          <a:bodyPr/>
          <a:lstStyle/>
          <a:p>
            <a:r>
              <a:rPr lang="en-US" dirty="0"/>
              <a:t>JSON is inefficient in transport. A text format and no binary</a:t>
            </a:r>
          </a:p>
          <a:p>
            <a:endParaRPr lang="en-US" dirty="0"/>
          </a:p>
          <a:p>
            <a:r>
              <a:rPr lang="en-US" dirty="0"/>
              <a:t>JSON is weakly typed. Only number, string, array, </a:t>
            </a:r>
            <a:r>
              <a:rPr lang="en-US" dirty="0" err="1"/>
              <a:t>boolean</a:t>
            </a:r>
            <a:r>
              <a:rPr lang="en-US" dirty="0"/>
              <a:t>, object</a:t>
            </a:r>
            <a:br>
              <a:rPr lang="en-US" dirty="0"/>
            </a:br>
            <a:r>
              <a:rPr lang="en-US" dirty="0"/>
              <a:t>What about durations, timestamps, limited length strings, different number types?</a:t>
            </a:r>
          </a:p>
          <a:p>
            <a:endParaRPr lang="en-US" dirty="0"/>
          </a:p>
          <a:p>
            <a:r>
              <a:rPr lang="en-US" dirty="0"/>
              <a:t>When a JSON message is received, the receiver does not know how to interpret the JSON. Data definition is not part of the message</a:t>
            </a:r>
          </a:p>
          <a:p>
            <a:endParaRPr lang="en-US" dirty="0"/>
          </a:p>
          <a:p>
            <a:r>
              <a:rPr lang="en-US" dirty="0"/>
              <a:t>Checking for breaking changes to the definition is hard. Where is the definition?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8F6A2-5F4A-4805-A4A3-401E04F01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0996D-3433-4FD9-AF9A-482D59D22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14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124-B0BF-4316-B90B-9AAD43D0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864C-8605-44EC-83EF-A5CD1EA3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Avro™ is a data serialization system</a:t>
            </a:r>
            <a:br>
              <a:rPr lang="en-US" dirty="0"/>
            </a:br>
            <a:r>
              <a:rPr lang="en-US" dirty="0"/>
              <a:t>A message exchange format</a:t>
            </a:r>
          </a:p>
          <a:p>
            <a:endParaRPr lang="en-US" dirty="0"/>
          </a:p>
          <a:p>
            <a:r>
              <a:rPr lang="en-US" dirty="0"/>
              <a:t>Avro stores data together with its schema</a:t>
            </a:r>
          </a:p>
          <a:p>
            <a:endParaRPr lang="en-US" dirty="0"/>
          </a:p>
          <a:p>
            <a:r>
              <a:rPr lang="en-US" dirty="0"/>
              <a:t>Avro uses a JSON schema format</a:t>
            </a:r>
          </a:p>
          <a:p>
            <a:endParaRPr lang="en-US" dirty="0"/>
          </a:p>
          <a:p>
            <a:r>
              <a:rPr lang="en-US" dirty="0"/>
              <a:t>An Avro message is a compact binary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29C88-26F6-400C-8AE2-5774FA60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83-3C1A-47EA-9BA9-F3A12AAA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pic>
        <p:nvPicPr>
          <p:cNvPr id="6" name="Picture 2" descr="Image result for apache avro">
            <a:extLst>
              <a:ext uri="{FF2B5EF4-FFF2-40B4-BE49-F238E27FC236}">
                <a16:creationId xmlns:a16="http://schemas.microsoft.com/office/drawing/2014/main" id="{9731D07E-570F-4E7A-A51B-C389689F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17" y="3737371"/>
            <a:ext cx="3597459" cy="11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5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45BB-7CB7-4BAC-8FB0-0207DAB8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8B22A-810A-4C2C-BF6F-EFDCF43A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1DECE-99BB-4669-A236-18EB38C9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F0FBEFD8-FDC9-4307-9E06-77FFBAC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54" y="924520"/>
            <a:ext cx="5696291" cy="39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01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C2FE-4849-423C-943C-75137CE2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4D6DC-8F2F-4B5C-BAFD-94F7A9BBE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9947-80DB-49E6-8487-C58D7BB7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1AC2F79D-8D31-4EA0-9F49-D25C6EE7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7" y="915852"/>
            <a:ext cx="7123505" cy="382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68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557-579A-4DC1-8F08-09335859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3</a:t>
            </a:r>
            <a:br>
              <a:rPr lang="en-US" dirty="0"/>
            </a:br>
            <a:r>
              <a:rPr lang="en-US" dirty="0"/>
              <a:t>Kafka Schema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AFF3-6BF4-4921-893D-D719FBBE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Avro messages using a specific schema</a:t>
            </a:r>
          </a:p>
          <a:p>
            <a:endParaRPr lang="en-US" dirty="0"/>
          </a:p>
          <a:p>
            <a:r>
              <a:rPr lang="en-US" dirty="0"/>
              <a:t>Consume Avro messages</a:t>
            </a:r>
          </a:p>
          <a:p>
            <a:endParaRPr lang="en-US" dirty="0"/>
          </a:p>
          <a:p>
            <a:r>
              <a:rPr lang="en-US" dirty="0"/>
              <a:t>Produce messages using a different schema</a:t>
            </a:r>
          </a:p>
          <a:p>
            <a:endParaRPr lang="en-US" dirty="0"/>
          </a:p>
          <a:p>
            <a:r>
              <a:rPr lang="en-US" dirty="0"/>
              <a:t>Create a backwards compatible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97A6-4C89-4641-931E-1EDA99B66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A36D0-8C0E-43A7-85D8-88E858F2C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77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21A16-D932-4FA6-B747-FCC3F1218F70}"/>
              </a:ext>
            </a:extLst>
          </p:cNvPr>
          <p:cNvSpPr txBox="1"/>
          <p:nvPr/>
        </p:nvSpPr>
        <p:spPr>
          <a:xfrm>
            <a:off x="4242486" y="4716000"/>
            <a:ext cx="48394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https://docs.confluent.io/current/avro.html#backward-compatibility</a:t>
            </a:r>
          </a:p>
        </p:txBody>
      </p:sp>
    </p:spTree>
    <p:extLst>
      <p:ext uri="{BB962C8B-B14F-4D97-AF65-F5344CB8AC3E}">
        <p14:creationId xmlns:p14="http://schemas.microsoft.com/office/powerpoint/2010/main" val="1288454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65604-9E9A-4100-970E-40017A828F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B6AD1-C964-4334-BC3C-3E51A5D4A8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4A03F-8B3F-415B-A368-5762BA10F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EE73-9563-4CA5-A3E9-4603360DD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78</a:t>
            </a:fld>
            <a:endParaRPr lang="nl-NL" dirty="0"/>
          </a:p>
        </p:txBody>
      </p:sp>
      <p:pic>
        <p:nvPicPr>
          <p:cNvPr id="6146" name="Picture 2" descr="Image result for kafka connect">
            <a:extLst>
              <a:ext uri="{FF2B5EF4-FFF2-40B4-BE49-F238E27FC236}">
                <a16:creationId xmlns:a16="http://schemas.microsoft.com/office/drawing/2014/main" id="{ECA78CBB-2500-4961-9248-91F6E3B0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1" y="1943529"/>
            <a:ext cx="4942703" cy="21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44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900C-C44D-483E-BF1C-1E0CA35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844-7B5B-469D-A4E8-739651C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connectors are available to allow integration with diverse systems</a:t>
            </a:r>
            <a:br>
              <a:rPr lang="en-US" dirty="0"/>
            </a:br>
            <a:r>
              <a:rPr lang="en-US" dirty="0">
                <a:hlinkClick r:id="rId2"/>
              </a:rPr>
              <a:t>https://www.confluent.io/hub/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monitored from Control Center (commercial product!)</a:t>
            </a:r>
            <a:br>
              <a:rPr lang="en-US" dirty="0"/>
            </a:br>
            <a:r>
              <a:rPr lang="en-US" dirty="0">
                <a:hlinkClick r:id="rId3"/>
              </a:rPr>
              <a:t>https://www.confluent.io/blog/monitoring-apache-kafka-confluent-control-center-video-tutorials/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BC41D-B9E4-412D-87C1-D39475F5A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12981-867D-4708-8963-628D3616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8194" name="Picture 2" descr="image05-2.png">
            <a:extLst>
              <a:ext uri="{FF2B5EF4-FFF2-40B4-BE49-F238E27FC236}">
                <a16:creationId xmlns:a16="http://schemas.microsoft.com/office/drawing/2014/main" id="{6B5A9855-56BC-4C6C-809E-228A80B2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2369098"/>
            <a:ext cx="4967416" cy="25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AAFAF-0EC7-4DE7-A621-B434B1C6B1D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57BDB-6967-45E7-8BD4-0D45A60F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D3A31F-53C9-4A67-BF2F-A29466AB77F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FC002-85B5-4379-A387-3BCE1BE7D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9A52-D258-48C1-8F4D-65118BC58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7375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37C7D-C1B9-4F2A-A31E-71489CCB541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Streams and KSQL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9C5AB-52EE-4C02-B1ED-A3B398D6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EB942F-88FE-4D99-A352-F5D4F910A6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E094-62B1-4175-9A3C-E2C445D3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12A7-AD39-4D21-9A1F-D141BC5D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97CA0-7DBA-484C-97C8-F86C542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1548000"/>
            <a:ext cx="4695308" cy="26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7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F19E-5B19-4723-BD9C-147711B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KSQL: Build on top of Kafka Streams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8D35E-33B3-46DC-A2B8-49BEB93E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2534-EED8-4005-AE48-D51184D24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81</a:t>
            </a:fld>
            <a:endParaRPr lang="nl-NL" dirty="0"/>
          </a:p>
        </p:txBody>
      </p:sp>
      <p:pic>
        <p:nvPicPr>
          <p:cNvPr id="7170" name="Picture 2" descr="https://www.confluent.io/wp-content/uploads/cp-demo.png">
            <a:extLst>
              <a:ext uri="{FF2B5EF4-FFF2-40B4-BE49-F238E27FC236}">
                <a16:creationId xmlns:a16="http://schemas.microsoft.com/office/drawing/2014/main" id="{2C68BE84-06FB-4112-8FA9-A073C14C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9" y="907036"/>
            <a:ext cx="6624001" cy="3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82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6645-9AEE-4648-9D18-A6E4D56C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61E2F-F971-4BDF-B0E9-BD7C3042C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10A99-11FB-4413-8145-D235BF93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4479E-5DD3-4EAD-A1BC-0F08E873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9"/>
          <a:stretch/>
        </p:blipFill>
        <p:spPr>
          <a:xfrm>
            <a:off x="582369" y="1110615"/>
            <a:ext cx="7979262" cy="29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7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1600" dirty="0"/>
            </a:br>
            <a:r>
              <a:rPr lang="en-US" sz="2400" dirty="0"/>
              <a:t>Thank you for your attention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Maarten Smeets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+31 (0)6 30959564</a:t>
            </a:r>
            <a:br>
              <a:rPr lang="en-US" sz="1600" dirty="0"/>
            </a:br>
            <a:r>
              <a:rPr lang="en-US" sz="1600" dirty="0"/>
              <a:t>Maarten.Smeets@Amis.nl</a:t>
            </a:r>
            <a:endParaRPr lang="nl-NL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19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2" y="1759408"/>
            <a:ext cx="7349942" cy="1944000"/>
          </a:xfrm>
        </p:spPr>
        <p:txBody>
          <a:bodyPr/>
          <a:lstStyle/>
          <a:p>
            <a:r>
              <a:rPr lang="en-GB" i="1" dirty="0"/>
              <a:t>An (electronic) message is specially formatted data describing events, requests, and replies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42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48DAC9355DB4C8A6CE524C4502DD5" ma:contentTypeVersion="0" ma:contentTypeDescription="Create a new document." ma:contentTypeScope="" ma:versionID="f69f68fc0f32fd2e5f86fd9a81ad16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CA1CD9-B980-4FB9-B8D4-7138B726C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A18829-91D4-4029-AC7F-BDF999CFC6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627A1E-D33F-4FE5-B682-24351BD9A37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2011</TotalTime>
  <Words>1739</Words>
  <Application>Microsoft Office PowerPoint</Application>
  <PresentationFormat>On-screen Show (16:9)</PresentationFormat>
  <Paragraphs>877</Paragraphs>
  <Slides>83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MS PGothic</vt:lpstr>
      <vt:lpstr>Arial</vt:lpstr>
      <vt:lpstr>Arial Narrow</vt:lpstr>
      <vt:lpstr>Calibri</vt:lpstr>
      <vt:lpstr>Comic Sans MS</vt:lpstr>
      <vt:lpstr>Office-thema</vt:lpstr>
      <vt:lpstr> Messaging      Maarten Smeets Software architect</vt:lpstr>
      <vt:lpstr>Who is Maarten?</vt:lpstr>
      <vt:lpstr>Who is Maarten? Customers</vt:lpstr>
      <vt:lpstr>Who is Maarten?</vt:lpstr>
      <vt:lpstr>Agenda</vt:lpstr>
      <vt:lpstr>Agenda</vt:lpstr>
      <vt:lpstr>PowerPoint Presentation</vt:lpstr>
      <vt:lpstr>Introduction messaging</vt:lpstr>
      <vt:lpstr>An (electronic) message is specially formatted data describing events, requests, and replies</vt:lpstr>
      <vt:lpstr>Formatted data</vt:lpstr>
      <vt:lpstr>Formatted data</vt:lpstr>
      <vt:lpstr>Formatted data</vt:lpstr>
      <vt:lpstr>Messaging is the creation, storage, exchange, and management of messages over a communications network.</vt:lpstr>
      <vt:lpstr>Messaging An Enterprise Integration Pattern</vt:lpstr>
      <vt:lpstr>Message exchange patterns</vt:lpstr>
      <vt:lpstr>Message exchange patterns Synchronous</vt:lpstr>
      <vt:lpstr>Message exchange patterns Synchronous. Some considerations</vt:lpstr>
      <vt:lpstr>Message exchange patterns Asynchronous</vt:lpstr>
      <vt:lpstr>Message exchange patterns Asynchronous</vt:lpstr>
      <vt:lpstr>Message exchange patterns Request-reply</vt:lpstr>
      <vt:lpstr>Message exchange patterns Publish-subscribe</vt:lpstr>
      <vt:lpstr>Message exchange patterns Publish-subscribe</vt:lpstr>
      <vt:lpstr>Message exchange patterns Publish-subscribe</vt:lpstr>
      <vt:lpstr>Quiz Request-reply or publish-subscribe Synchronous or asynchronous</vt:lpstr>
      <vt:lpstr>Quiz Request-reply or publish-subscribe Synchronous or asynchronous</vt:lpstr>
      <vt:lpstr>Quiz: IT usecases Request-reply or publish-subscribe Synchronous or asynchronous</vt:lpstr>
      <vt:lpstr>Quiz: IT usecases Request-reply or publish-subscribe Synchronous or asynchronous</vt:lpstr>
      <vt:lpstr>Message exchange patterns</vt:lpstr>
      <vt:lpstr>Message exchange patterns Publish subscribe</vt:lpstr>
      <vt:lpstr>Quiz Queue or topic</vt:lpstr>
      <vt:lpstr>Quiz Queue or topic</vt:lpstr>
      <vt:lpstr>PowerPoint Presentation</vt:lpstr>
      <vt:lpstr>What are the drivers of change?</vt:lpstr>
      <vt:lpstr>Messaging recent changes in the IT world</vt:lpstr>
      <vt:lpstr>Apache Kafka</vt:lpstr>
      <vt:lpstr>How it used to be Publish-subscribe / Queueing</vt:lpstr>
      <vt:lpstr>Why Kafka</vt:lpstr>
      <vt:lpstr>Kafka What is it used for</vt:lpstr>
      <vt:lpstr>Kafka Who uses it?</vt:lpstr>
      <vt:lpstr>Kafka Who uses it in the Netherlands?</vt:lpstr>
      <vt:lpstr>Kafka The marketing slides</vt:lpstr>
      <vt:lpstr>Kafka The marketing slides</vt:lpstr>
      <vt:lpstr>Kafka However</vt:lpstr>
      <vt:lpstr>Kafka Challenges with a central component</vt:lpstr>
      <vt:lpstr>PowerPoint Presentation</vt:lpstr>
      <vt:lpstr>Kafka Terminology</vt:lpstr>
      <vt:lpstr>Kafka Terminology</vt:lpstr>
      <vt:lpstr>Kafka terminology Zookeeper</vt:lpstr>
      <vt:lpstr>Kafka terminology Topic and partitions</vt:lpstr>
      <vt:lpstr>Kafka terminology Topic and partitions</vt:lpstr>
      <vt:lpstr>Kafka terminology Topic and partitions</vt:lpstr>
      <vt:lpstr>Kafka terminology Quiz</vt:lpstr>
      <vt:lpstr>Kafka terminology Quiz</vt:lpstr>
      <vt:lpstr>PowerPoint Presentation</vt:lpstr>
      <vt:lpstr>Introducing the workshop Tools</vt:lpstr>
      <vt:lpstr>Introducing the workshop Virtual machines and containers</vt:lpstr>
      <vt:lpstr>Introducing the workshop Why Docker</vt:lpstr>
      <vt:lpstr>Introducing the workshop Environment</vt:lpstr>
      <vt:lpstr>Introducing the workshop Environment</vt:lpstr>
      <vt:lpstr>Introducing the workshop The docker containers</vt:lpstr>
      <vt:lpstr>Introducing the workshop Help! I screwed up!</vt:lpstr>
      <vt:lpstr>Introducing the workshop Console commands</vt:lpstr>
      <vt:lpstr>Workshop 1</vt:lpstr>
      <vt:lpstr>PowerPoint Presentation</vt:lpstr>
      <vt:lpstr>Introducing Node.JS</vt:lpstr>
      <vt:lpstr>Node as Kafka consumer</vt:lpstr>
      <vt:lpstr>Node as Kafka producer</vt:lpstr>
      <vt:lpstr>Workshop 2.1</vt:lpstr>
      <vt:lpstr>Workshop 2.2</vt:lpstr>
      <vt:lpstr>PowerPoint Presentation</vt:lpstr>
      <vt:lpstr>Kafka Why do we need a schema?</vt:lpstr>
      <vt:lpstr>Kafka Why do we need a schema</vt:lpstr>
      <vt:lpstr>Kafka message format Why not JSON?</vt:lpstr>
      <vt:lpstr>Apache Avro</vt:lpstr>
      <vt:lpstr>Schema registry</vt:lpstr>
      <vt:lpstr>Schema registry</vt:lpstr>
      <vt:lpstr>Workshop 3 Kafka Schema Registry</vt:lpstr>
      <vt:lpstr>PowerPoint Presentation</vt:lpstr>
      <vt:lpstr>Kafka Connect</vt:lpstr>
      <vt:lpstr>PowerPoint Presentation</vt:lpstr>
      <vt:lpstr>KSQL: Build on top of Kafka Streams</vt:lpstr>
      <vt:lpstr>KSQL</vt:lpstr>
      <vt:lpstr> Thank you for your attention  Maarten Smeets  +31 (0)6 30959564 Maarten.Smeets@Amis.nl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Marieke Adama</dc:creator>
  <cp:keywords/>
  <dc:description>Amis - versie 1 - juni 2017
Ontwerp: Humming
Template: Ton Persoon</dc:description>
  <cp:lastModifiedBy>Maarten Smeets</cp:lastModifiedBy>
  <cp:revision>244</cp:revision>
  <dcterms:created xsi:type="dcterms:W3CDTF">2018-02-05T13:50:20Z</dcterms:created>
  <dcterms:modified xsi:type="dcterms:W3CDTF">2018-09-23T09:26:21Z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0x0101009B048DAC9355DB4C8A6CE524C4502DD5</vt:lpwstr>
  </property>
</Properties>
</file>